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8"/>
  </p:sldMasterIdLst>
  <p:notesMasterIdLst>
    <p:notesMasterId r:id="rId34"/>
  </p:notesMasterIdLst>
  <p:handoutMasterIdLst>
    <p:handoutMasterId r:id="rId35"/>
  </p:handoutMasterIdLst>
  <p:sldIdLst>
    <p:sldId id="291" r:id="rId9"/>
    <p:sldId id="260" r:id="rId10"/>
    <p:sldId id="261" r:id="rId11"/>
    <p:sldId id="273" r:id="rId12"/>
    <p:sldId id="268" r:id="rId13"/>
    <p:sldId id="264" r:id="rId14"/>
    <p:sldId id="259" r:id="rId15"/>
    <p:sldId id="275" r:id="rId16"/>
    <p:sldId id="276" r:id="rId17"/>
    <p:sldId id="277" r:id="rId18"/>
    <p:sldId id="278" r:id="rId19"/>
    <p:sldId id="280" r:id="rId20"/>
    <p:sldId id="282" r:id="rId21"/>
    <p:sldId id="281" r:id="rId22"/>
    <p:sldId id="283" r:id="rId23"/>
    <p:sldId id="290" r:id="rId24"/>
    <p:sldId id="284" r:id="rId25"/>
    <p:sldId id="285" r:id="rId26"/>
    <p:sldId id="286" r:id="rId27"/>
    <p:sldId id="287" r:id="rId28"/>
    <p:sldId id="288" r:id="rId29"/>
    <p:sldId id="289" r:id="rId30"/>
    <p:sldId id="279" r:id="rId31"/>
    <p:sldId id="274" r:id="rId32"/>
    <p:sldId id="267" r:id="rId3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Author" initials="A" lastIdx="2"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2027"/>
    <a:srgbClr val="1D1F29"/>
    <a:srgbClr val="DCADE9"/>
    <a:srgbClr val="C880DC"/>
    <a:srgbClr val="7030A0"/>
    <a:srgbClr val="67217A"/>
    <a:srgbClr val="000000"/>
    <a:srgbClr val="0A79D2"/>
    <a:srgbClr val="40404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68" autoAdjust="0"/>
    <p:restoredTop sz="81628" autoAdjust="0"/>
  </p:normalViewPr>
  <p:slideViewPr>
    <p:cSldViewPr>
      <p:cViewPr varScale="1">
        <p:scale>
          <a:sx n="88" d="100"/>
          <a:sy n="88" d="100"/>
        </p:scale>
        <p:origin x="1146" y="84"/>
      </p:cViewPr>
      <p:guideLst/>
    </p:cSldViewPr>
  </p:slideViewPr>
  <p:outlineViewPr>
    <p:cViewPr>
      <p:scale>
        <a:sx n="33" d="100"/>
        <a:sy n="33" d="100"/>
      </p:scale>
      <p:origin x="0" y="-85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2" d="100"/>
          <a:sy n="82" d="100"/>
        </p:scale>
        <p:origin x="315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heme" Target="theme/theme1.xml"/><Relationship Id="rId21" Type="http://schemas.openxmlformats.org/officeDocument/2006/relationships/slide" Target="slides/slide13.xml"/><Relationship Id="rId34" Type="http://schemas.openxmlformats.org/officeDocument/2006/relationships/notesMaster" Target="notesMasters/notesMaster1.xml"/><Relationship Id="rId7" Type="http://schemas.openxmlformats.org/officeDocument/2006/relationships/customXml" Target="../customXml/item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commentAuthors" Target="commentAuthor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handoutMaster" Target="handoutMasters/handoutMaster1.xml"/><Relationship Id="rId8" Type="http://schemas.openxmlformats.org/officeDocument/2006/relationships/slideMaster" Target="slideMasters/slide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Build 2015</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2/15/2016 9:22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latin typeface="Segoe UI" pitchFamily="34" charset="0"/>
              </a:rPr>
              <a:t>Build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2/15/2016 9:22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encabezado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2/15/2016 9:22 AM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431241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a:t>
            </a:r>
            <a:r>
              <a:rPr lang="es-ES" baseline="0" dirty="0"/>
              <a:t> ello a mí me gusta el concepto de </a:t>
            </a:r>
            <a:r>
              <a:rPr lang="es-ES" baseline="0" dirty="0" err="1"/>
              <a:t>Holistic</a:t>
            </a:r>
            <a:r>
              <a:rPr lang="es-ES" baseline="0" dirty="0"/>
              <a:t> UX que propone Christian </a:t>
            </a:r>
            <a:r>
              <a:rPr lang="es-ES" baseline="0" dirty="0" err="1"/>
              <a:t>Crumlish</a:t>
            </a:r>
            <a:r>
              <a:rPr lang="es-ES" baseline="0" dirty="0"/>
              <a:t> para diseñar la experiencia ubicua </a:t>
            </a:r>
            <a:r>
              <a:rPr lang="es-ES" baseline="0" dirty="0" err="1"/>
              <a:t>multidispositivo</a:t>
            </a:r>
            <a:r>
              <a:rPr lang="es-ES" baseline="0" dirty="0"/>
              <a:t>. </a:t>
            </a:r>
          </a:p>
          <a:p>
            <a:r>
              <a:rPr lang="es-ES" baseline="0" dirty="0"/>
              <a:t>Cada vez más nos vemos inmersos en el internet de la cosas y no debemos caer en el error de pensar que la potencia que Windows 10 nos ofrece se limitar a adaptar la misma interfaz. Es sólo un desarrollo para múltiples dispositivos pero la experiencia del usuario en cada uno de ellos es mundo diferente</a:t>
            </a:r>
            <a:endParaRPr lang="es-ES_tradnl" dirty="0"/>
          </a:p>
        </p:txBody>
      </p:sp>
      <p:sp>
        <p:nvSpPr>
          <p:cNvPr id="4" name="Marcador de encabezado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2/15/2016 9:22 AM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47627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encabezado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2/15/2016 9:22 AM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46360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encabezado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2/15/2016 9:22 AM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189680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encabezado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2/15/2016 9:22 AM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756927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Buenos</a:t>
            </a:r>
            <a:r>
              <a:rPr lang="es-ES" baseline="0" dirty="0"/>
              <a:t> días,</a:t>
            </a:r>
          </a:p>
          <a:p>
            <a:r>
              <a:rPr lang="es-ES" baseline="0" dirty="0"/>
              <a:t>En una charla parecida del </a:t>
            </a:r>
            <a:r>
              <a:rPr lang="es-ES" baseline="0" dirty="0" err="1"/>
              <a:t>Helloworld</a:t>
            </a:r>
            <a:r>
              <a:rPr lang="es-ES" baseline="0" dirty="0"/>
              <a:t> Windows 10 hacíamos apuntábamos las claves para adaptar la vista a la experiencia de cada dispositivo, considerando, sobre todo, cómo adatar la información y los controles.</a:t>
            </a:r>
          </a:p>
          <a:p>
            <a:endParaRPr lang="es-ES" baseline="0" dirty="0"/>
          </a:p>
          <a:p>
            <a:r>
              <a:rPr lang="es-ES" baseline="0" dirty="0"/>
              <a:t>Hoy el enfoque es parecido en términos de desarrollo, pero en cuanto a la planteamiento de UX que Continuum requiere vamos a tratar de ampliar la perspectiva un poco más.</a:t>
            </a:r>
          </a:p>
          <a:p>
            <a:endParaRPr lang="es-ES" baseline="0" dirty="0"/>
          </a:p>
          <a:p>
            <a:r>
              <a:rPr lang="es-ES" baseline="0" dirty="0"/>
              <a:t>Todos llevamos unos meses ya con desarrollos Windows 10  empezamos a tener una idea de lo potente que resulta tener un único desarrollo para cualquier dispositivo. Pero como decían en aquel famoso anuncio “la potencia sin control no sirve de nada” y desarrollar y maquetar las vistas se ha convertido en el mayor reto de la mayoría de los proyectos.</a:t>
            </a:r>
          </a:p>
          <a:p>
            <a:endParaRPr lang="es-ES" baseline="0" dirty="0"/>
          </a:p>
          <a:p>
            <a:r>
              <a:rPr lang="es-ES" baseline="0" dirty="0"/>
              <a:t>Yo como diseñador estoy encantado, cada vez nos hacen más caso </a:t>
            </a:r>
            <a:r>
              <a:rPr lang="es-ES" baseline="0" dirty="0">
                <a:sym typeface="Wingdings" panose="05000000000000000000" pitchFamily="2" charset="2"/>
              </a:rPr>
              <a:t>… pero a la vez, cada vez estamos más centrados en solucionar los problemas que lleva adaptar las vistas y el ajuste de cada pantalla y menos en el contenido.</a:t>
            </a:r>
            <a:endParaRPr lang="es-ES_tradnl" dirty="0"/>
          </a:p>
          <a:p>
            <a:endParaRPr lang="es-ES_tradnl" dirty="0"/>
          </a:p>
        </p:txBody>
      </p:sp>
      <p:sp>
        <p:nvSpPr>
          <p:cNvPr id="4" name="Marcador de encabezado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2/15/2016 9:22 AM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163779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Así que estamos en un planteamiento similar al que dibujaba Sergio </a:t>
            </a:r>
            <a:r>
              <a:rPr lang="es-ES" dirty="0" err="1"/>
              <a:t>Nouvel</a:t>
            </a:r>
            <a:r>
              <a:rPr lang="es-ES" dirty="0"/>
              <a:t> en su polémico</a:t>
            </a:r>
            <a:r>
              <a:rPr lang="es-ES" baseline="0" dirty="0"/>
              <a:t> artículo del año pasado “</a:t>
            </a:r>
            <a:r>
              <a:rPr lang="es-ES" baseline="0" dirty="0" err="1"/>
              <a:t>Why</a:t>
            </a:r>
            <a:r>
              <a:rPr lang="es-ES" baseline="0" dirty="0"/>
              <a:t> web </a:t>
            </a:r>
            <a:r>
              <a:rPr lang="es-ES" baseline="0" dirty="0" err="1"/>
              <a:t>design</a:t>
            </a:r>
            <a:r>
              <a:rPr lang="es-ES" baseline="0" dirty="0"/>
              <a:t> </a:t>
            </a:r>
            <a:r>
              <a:rPr lang="es-ES" baseline="0" dirty="0" err="1"/>
              <a:t>is</a:t>
            </a:r>
            <a:r>
              <a:rPr lang="es-ES" baseline="0" dirty="0"/>
              <a:t> </a:t>
            </a:r>
            <a:r>
              <a:rPr lang="es-ES" baseline="0" dirty="0" err="1"/>
              <a:t>dead</a:t>
            </a:r>
            <a:r>
              <a:rPr lang="es-ES" baseline="0" dirty="0"/>
              <a:t>”.</a:t>
            </a:r>
          </a:p>
          <a:p>
            <a:r>
              <a:rPr lang="es-ES" baseline="0" dirty="0"/>
              <a:t>En Windows 10 tenemos una casuística similar a la que desgrana </a:t>
            </a:r>
            <a:r>
              <a:rPr lang="es-ES" baseline="0" dirty="0" err="1"/>
              <a:t>Nouvel</a:t>
            </a:r>
            <a:r>
              <a:rPr lang="es-ES" baseline="0" dirty="0"/>
              <a:t> para la web:</a:t>
            </a:r>
          </a:p>
          <a:p>
            <a:pPr marL="171450" indent="-171450">
              <a:buFont typeface="Arial" panose="020B0604020202020204" pitchFamily="34" charset="0"/>
              <a:buChar char="•"/>
            </a:pPr>
            <a:r>
              <a:rPr lang="es-ES" baseline="0" dirty="0"/>
              <a:t>La mayoría de la interfaz se basa unos controles y una navegación que YA están definidos.</a:t>
            </a:r>
          </a:p>
          <a:p>
            <a:pPr marL="171450" indent="-171450">
              <a:buFont typeface="Arial" panose="020B0604020202020204" pitchFamily="34" charset="0"/>
              <a:buChar char="•"/>
            </a:pPr>
            <a:r>
              <a:rPr lang="es-ES" baseline="0" dirty="0"/>
              <a:t>Las directrices de diseño están maduras.</a:t>
            </a:r>
          </a:p>
          <a:p>
            <a:pPr marL="0" indent="0">
              <a:buFont typeface="Arial" panose="020B0604020202020204" pitchFamily="34" charset="0"/>
              <a:buNone/>
            </a:pPr>
            <a:endParaRPr lang="es-ES" baseline="0" dirty="0"/>
          </a:p>
          <a:p>
            <a:pPr marL="0" indent="0">
              <a:buFont typeface="Arial" panose="020B0604020202020204" pitchFamily="34" charset="0"/>
              <a:buNone/>
            </a:pPr>
            <a:r>
              <a:rPr lang="es-ES" baseline="0" dirty="0"/>
              <a:t>Bueno, como </a:t>
            </a:r>
            <a:r>
              <a:rPr lang="es-ES" baseline="0" dirty="0" err="1"/>
              <a:t>Nouvel</a:t>
            </a:r>
            <a:r>
              <a:rPr lang="es-ES" baseline="0" dirty="0"/>
              <a:t> señala el principal trabajo de los diseñadores no es decidir cómo se ordenan las cosas en cada vista…</a:t>
            </a:r>
          </a:p>
          <a:p>
            <a:endParaRPr lang="es-ES" baseline="0" dirty="0"/>
          </a:p>
          <a:p>
            <a:endParaRPr lang="es-ES" baseline="0" dirty="0"/>
          </a:p>
        </p:txBody>
      </p:sp>
      <p:sp>
        <p:nvSpPr>
          <p:cNvPr id="4" name="Marcador de encabezado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2/15/2016 9:22 AM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98044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 determinar</a:t>
            </a:r>
            <a:r>
              <a:rPr lang="es-ES" baseline="0" dirty="0"/>
              <a:t> ¡cuál es el contenido a mostrar! En cada una de esas vistas para asegurar una experiencia adecuada de nuestra solución.</a:t>
            </a:r>
          </a:p>
          <a:p>
            <a:endParaRPr lang="es-ES" baseline="0" dirty="0"/>
          </a:p>
          <a:p>
            <a:r>
              <a:rPr lang="es-ES" baseline="0" dirty="0"/>
              <a:t>Es un error pensar que nuestro usuario tiene que ver el mismo contenido en todas las plataformas.</a:t>
            </a:r>
            <a:endParaRPr lang="es-ES_tradnl" dirty="0"/>
          </a:p>
        </p:txBody>
      </p:sp>
      <p:sp>
        <p:nvSpPr>
          <p:cNvPr id="4" name="Marcador de encabezado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2/15/2016 9:22 AM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27833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aseline="0" dirty="0"/>
              <a:t>Tomando por ejemplo una app de un banco, en el móvil haremos consultas rápidas por anomalías, compra venta de acciones, transferencias… pero </a:t>
            </a:r>
            <a:endParaRPr lang="es-ES_tradnl" dirty="0"/>
          </a:p>
        </p:txBody>
      </p:sp>
      <p:sp>
        <p:nvSpPr>
          <p:cNvPr id="4" name="Marcador de encabezado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2/15/2016 9:22 AM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90456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aseline="0" dirty="0"/>
              <a:t>Pero  es en el pc donde haremos un repaso de nuestra cuentas en detalle, donde guardaremos los recibos bancarios etc…</a:t>
            </a:r>
          </a:p>
          <a:p>
            <a:endParaRPr lang="es-ES" baseline="0" dirty="0"/>
          </a:p>
          <a:p>
            <a:r>
              <a:rPr lang="es-ES" baseline="0" dirty="0"/>
              <a:t>En el </a:t>
            </a:r>
            <a:r>
              <a:rPr lang="es-ES" baseline="0" dirty="0" err="1"/>
              <a:t>Hello</a:t>
            </a:r>
            <a:r>
              <a:rPr lang="es-ES" baseline="0" dirty="0"/>
              <a:t> </a:t>
            </a:r>
            <a:r>
              <a:rPr lang="es-ES" baseline="0" dirty="0" err="1"/>
              <a:t>World</a:t>
            </a:r>
            <a:r>
              <a:rPr lang="es-ES" baseline="0" dirty="0"/>
              <a:t> Windows 10, hablábamos de las principales recomendaciones para adaptar el interfaz con éxito, y de a este respecto Alberto van a continuar con ello, pero desde un punto de vista de </a:t>
            </a:r>
            <a:r>
              <a:rPr lang="es-ES" baseline="0" dirty="0" err="1"/>
              <a:t>Ux</a:t>
            </a:r>
            <a:r>
              <a:rPr lang="es-ES" baseline="0" dirty="0"/>
              <a:t> debemos considerar una amplitud de miras mayor. No sólo tenemos que estar preocupados por los diferentes interfaces, sino por la experiencia general que el usuario tiene de nuestro servicio del que cada dispositivo sólo es un punto de entrada, un punto de conexión.</a:t>
            </a:r>
            <a:endParaRPr lang="es-ES_tradnl" dirty="0"/>
          </a:p>
        </p:txBody>
      </p:sp>
      <p:sp>
        <p:nvSpPr>
          <p:cNvPr id="4" name="Marcador de encabezado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2/15/2016 9:22 AM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484346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a:t>
            </a:r>
            <a:r>
              <a:rPr lang="es-ES" baseline="0" dirty="0"/>
              <a:t> ello a mí me gusta el concepto de </a:t>
            </a:r>
            <a:r>
              <a:rPr lang="es-ES" baseline="0" dirty="0" err="1"/>
              <a:t>Holistic</a:t>
            </a:r>
            <a:r>
              <a:rPr lang="es-ES" baseline="0" dirty="0"/>
              <a:t> UX que propone Christian </a:t>
            </a:r>
            <a:r>
              <a:rPr lang="es-ES" baseline="0" dirty="0" err="1"/>
              <a:t>Crumlish</a:t>
            </a:r>
            <a:r>
              <a:rPr lang="es-ES" baseline="0" dirty="0"/>
              <a:t> para diseñar la experiencia ubicua </a:t>
            </a:r>
            <a:r>
              <a:rPr lang="es-ES" baseline="0" dirty="0" err="1"/>
              <a:t>multidispositivo</a:t>
            </a:r>
            <a:r>
              <a:rPr lang="es-ES" baseline="0" dirty="0"/>
              <a:t>. </a:t>
            </a:r>
          </a:p>
          <a:p>
            <a:r>
              <a:rPr lang="es-ES" baseline="0" dirty="0"/>
              <a:t>Cada vez más nos vemos inmersos en el internet de la cosas y no debemos caer en el error de pensar que la potencia que Windows 10 nos ofrece se limitar a adaptar la misma interfaz. Es sólo un desarrollo para múltiples dispositivos pero la experiencia del usuario en cada uno de ellos es mundo diferente</a:t>
            </a:r>
            <a:endParaRPr lang="es-ES_tradnl" dirty="0"/>
          </a:p>
        </p:txBody>
      </p:sp>
      <p:sp>
        <p:nvSpPr>
          <p:cNvPr id="4" name="Marcador de encabezado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2/15/2016 9:22 AM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808197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primer lugar debemos considerar nuestro</a:t>
            </a:r>
            <a:r>
              <a:rPr lang="es-ES" baseline="0" dirty="0"/>
              <a:t> producto no como una app, ni una interfaz sino como un servicio con el que el usuario se relaciona de diferentes maneras según su necesidad. </a:t>
            </a:r>
            <a:r>
              <a:rPr lang="es-ES_tradnl" baseline="0" dirty="0"/>
              <a:t> Muchos de vosotros pensaréis son matices semánticos, pero creo que no es así, creo que si consideramos así nuestras soluciones cambiará por completo nuestra perspectiva, y nos daremos cuenta que quien es móvil es el usuario no el dispositivo, que la experiencia de usuario va mucho más allá de la interfaz que estamos diseñando (yo no tenemos un usuario cautivo mirando una pantalla en una mesa donde estaba cautivo y los aspectos ambientales eran homogéneos e inalterables) y que no va a utilizar la lógica para elegir el mejor dispositivo para lo que quiere hacer (o bien prueba de bombero de </a:t>
            </a:r>
            <a:r>
              <a:rPr lang="es-ES_tradnl" baseline="0" dirty="0" err="1"/>
              <a:t>Krug</a:t>
            </a:r>
            <a:r>
              <a:rPr lang="es-ES_tradnl" baseline="0" dirty="0"/>
              <a:t> o bien nos pueden las debilidades como ha Felipe del de Mafalda)</a:t>
            </a:r>
            <a:endParaRPr lang="es-ES" baseline="0" dirty="0"/>
          </a:p>
        </p:txBody>
      </p:sp>
      <p:sp>
        <p:nvSpPr>
          <p:cNvPr id="4" name="Marcador de encabezado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2/15/2016 9:22 AM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37219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a:t>
            </a:r>
            <a:r>
              <a:rPr lang="es-ES" baseline="0" dirty="0"/>
              <a:t> ello a mí me gusta el concepto de </a:t>
            </a:r>
            <a:r>
              <a:rPr lang="es-ES" baseline="0" dirty="0" err="1"/>
              <a:t>Holistic</a:t>
            </a:r>
            <a:r>
              <a:rPr lang="es-ES" baseline="0" dirty="0"/>
              <a:t> UX que propone Christian </a:t>
            </a:r>
            <a:r>
              <a:rPr lang="es-ES" baseline="0" dirty="0" err="1"/>
              <a:t>Crumlish</a:t>
            </a:r>
            <a:r>
              <a:rPr lang="es-ES" baseline="0" dirty="0"/>
              <a:t> para diseñar la experiencia ubicua </a:t>
            </a:r>
            <a:r>
              <a:rPr lang="es-ES" baseline="0" dirty="0" err="1"/>
              <a:t>multidispositivo</a:t>
            </a:r>
            <a:r>
              <a:rPr lang="es-ES" baseline="0" dirty="0"/>
              <a:t>. </a:t>
            </a:r>
          </a:p>
          <a:p>
            <a:r>
              <a:rPr lang="es-ES" baseline="0" dirty="0"/>
              <a:t>Cada vez más nos vemos inmersos en el internet de la cosas y no debemos caer en el error de pensar que la potencia que Windows 10 nos ofrece se limitar a adaptar la misma interfaz. Es sólo un desarrollo para múltiples dispositivos pero la experiencia del usuario en cada uno de ellos es mundo diferente</a:t>
            </a:r>
            <a:endParaRPr lang="es-ES_tradnl" dirty="0"/>
          </a:p>
        </p:txBody>
      </p:sp>
      <p:sp>
        <p:nvSpPr>
          <p:cNvPr id="4" name="Marcador de encabezado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2/15/2016 9:22 AM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7624684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tif"/><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e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jpeg"/><Relationship Id="rId14" Type="http://schemas.openxmlformats.org/officeDocument/2006/relationships/image" Target="../media/image1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customXml" Target="../../customXml/item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customXml" Target="../../customXml/item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bg>
      <p:bgPr>
        <a:solidFill>
          <a:srgbClr val="67217A"/>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25335"/>
            <a:ext cx="2647551" cy="1186652"/>
          </a:xfrm>
          <a:prstGeom prst="rect">
            <a:avLst/>
          </a:prstGeom>
        </p:spPr>
      </p:pic>
      <p:sp>
        <p:nvSpPr>
          <p:cNvPr id="14" name="Rectangle 13"/>
          <p:cNvSpPr/>
          <p:nvPr userDrawn="1"/>
        </p:nvSpPr>
        <p:spPr>
          <a:xfrm>
            <a:off x="8827892" y="6157051"/>
            <a:ext cx="3031664"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sp>
        <p:nvSpPr>
          <p:cNvPr id="8" name="Rectangle 7"/>
          <p:cNvSpPr>
            <a:spLocks noChangeArrowheads="1"/>
          </p:cNvSpPr>
          <p:nvPr/>
        </p:nvSpPr>
        <p:spPr bwMode="auto">
          <a:xfrm>
            <a:off x="1" y="2335150"/>
            <a:ext cx="12436474"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ES" sz="6600" i="0" u="none" strike="noStrike" cap="none" normalizeH="0" baseline="0" dirty="0">
                <a:ln>
                  <a:noFill/>
                </a:ln>
                <a:solidFill>
                  <a:srgbClr val="FFFFFF"/>
                </a:solidFill>
                <a:effectLst/>
                <a:latin typeface="Segoe UI Light" panose="020B0502040204020203" pitchFamily="34" charset="0"/>
                <a:cs typeface="Segoe UI Light" panose="020B0502040204020203" pitchFamily="34" charset="0"/>
              </a:rPr>
              <a:t>.NET Conference 2016</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ES" sz="6600" i="0" u="none" strike="noStrike" cap="none" normalizeH="0" baseline="0" dirty="0">
                <a:ln>
                  <a:noFill/>
                </a:ln>
                <a:solidFill>
                  <a:srgbClr val="FFFFFF"/>
                </a:solidFill>
                <a:effectLst/>
                <a:latin typeface="Segoe UI Light" panose="020B0502040204020203" pitchFamily="34" charset="0"/>
                <a:cs typeface="Segoe UI Light" panose="020B0502040204020203" pitchFamily="34" charset="0"/>
              </a:rPr>
              <a:t>Spain</a:t>
            </a:r>
            <a:endParaRPr kumimoji="0" lang="es-ES" altLang="es-ES" sz="660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5251010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blue)">
    <p:bg>
      <p:bgPr>
        <a:solidFill>
          <a:srgbClr val="67217A"/>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9" y="1212850"/>
            <a:ext cx="11887200" cy="2092881"/>
          </a:xfrm>
        </p:spPr>
        <p:txBody>
          <a:bodyPr>
            <a:spAutoFit/>
          </a:bodyPr>
          <a:lstStyle>
            <a:lvl1pPr marL="0" indent="0">
              <a:buNone/>
              <a:defRPr baseline="0">
                <a:solidFill>
                  <a:schemeClr val="bg1"/>
                </a:solidFill>
              </a:defRPr>
            </a:lvl1pPr>
            <a:lvl2pPr marL="342834" indent="0">
              <a:buNone/>
              <a:defRPr>
                <a:solidFill>
                  <a:schemeClr val="bg1"/>
                </a:solidFill>
              </a:defRPr>
            </a:lvl2pPr>
            <a:lvl3pPr marL="571390" indent="0">
              <a:buNone/>
              <a:defRPr>
                <a:solidFill>
                  <a:schemeClr val="bg1"/>
                </a:solidFill>
              </a:defRPr>
            </a:lvl3pPr>
            <a:lvl4pPr marL="799946" indent="0">
              <a:buNone/>
              <a:defRPr>
                <a:solidFill>
                  <a:schemeClr val="bg1"/>
                </a:solidFill>
              </a:defRPr>
            </a:lvl4pPr>
            <a:lvl5pPr marL="1028503" indent="0">
              <a:buNone/>
              <a:defRPr>
                <a:solidFill>
                  <a:schemeClr val="bg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b="0">
                <a:solidFill>
                  <a:schemeClr val="bg1"/>
                </a:solidFill>
              </a:defRPr>
            </a:lvl1pPr>
          </a:lstStyle>
          <a:p>
            <a:r>
              <a:rPr lang="en-US" dirty="0"/>
              <a:t>Section1</a:t>
            </a:r>
          </a:p>
        </p:txBody>
      </p:sp>
      <p:sp>
        <p:nvSpPr>
          <p:cNvPr id="5" name="Rectangle 4"/>
          <p:cNvSpPr/>
          <p:nvPr userDrawn="1"/>
        </p:nvSpPr>
        <p:spPr>
          <a:xfrm>
            <a:off x="8827892" y="6157051"/>
            <a:ext cx="3031664"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9364825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9" y="1212850"/>
            <a:ext cx="11887200" cy="2160591"/>
          </a:xfrm>
        </p:spPr>
        <p:txBody>
          <a:bodyPr>
            <a:spAutoFit/>
          </a:bodyPr>
          <a:lstStyle>
            <a:lvl1pPr marL="0" indent="0">
              <a:buNone/>
              <a:defRPr baseline="0">
                <a:solidFill>
                  <a:srgbClr val="67217A"/>
                </a:solidFill>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8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Section1</a:t>
            </a:r>
          </a:p>
        </p:txBody>
      </p:sp>
      <p:sp>
        <p:nvSpPr>
          <p:cNvPr id="7" name="Rectangle 6"/>
          <p:cNvSpPr/>
          <p:nvPr userDrawn="1"/>
        </p:nvSpPr>
        <p:spPr>
          <a:xfrm>
            <a:off x="8827892" y="6157051"/>
            <a:ext cx="3031664"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35727060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742" rtl="0" eaLnBrk="1" latinLnBrk="0" hangingPunct="1">
              <a:lnSpc>
                <a:spcPct val="90000"/>
              </a:lnSpc>
              <a:spcBef>
                <a:spcPct val="0"/>
              </a:spcBef>
              <a:buNone/>
              <a:defRPr lang="en-US" sz="48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Click to edit Master title style</a:t>
            </a:r>
          </a:p>
        </p:txBody>
      </p:sp>
      <p:sp>
        <p:nvSpPr>
          <p:cNvPr id="4" name="Text Placeholder 3"/>
          <p:cNvSpPr>
            <a:spLocks noGrp="1"/>
          </p:cNvSpPr>
          <p:nvPr>
            <p:ph type="body" sz="quarter" idx="10" hasCustomPrompt="1"/>
          </p:nvPr>
        </p:nvSpPr>
        <p:spPr>
          <a:xfrm>
            <a:off x="277005" y="1363662"/>
            <a:ext cx="5486399" cy="1969642"/>
          </a:xfrm>
        </p:spPr>
        <p:txBody>
          <a:bodyPr wrap="square">
            <a:spAutoFit/>
          </a:bodyPr>
          <a:lstStyle>
            <a:lvl1pPr marL="0" indent="0">
              <a:spcBef>
                <a:spcPts val="1224"/>
              </a:spcBef>
              <a:buClr>
                <a:schemeClr val="tx1"/>
              </a:buClr>
              <a:buFont typeface="Wingdings" pitchFamily="2" charset="2"/>
              <a:buNone/>
              <a:defRPr sz="3599">
                <a:solidFill>
                  <a:srgbClr val="67217A"/>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677804" y="1363662"/>
            <a:ext cx="5486399" cy="1969642"/>
          </a:xfrm>
        </p:spPr>
        <p:txBody>
          <a:bodyPr wrap="square">
            <a:spAutoFit/>
          </a:bodyPr>
          <a:lstStyle>
            <a:lvl1pPr marL="0" indent="0">
              <a:spcBef>
                <a:spcPts val="1224"/>
              </a:spcBef>
              <a:buClr>
                <a:schemeClr val="tx1"/>
              </a:buClr>
              <a:buFont typeface="Wingdings" pitchFamily="2" charset="2"/>
              <a:buNone/>
              <a:defRPr sz="3599">
                <a:solidFill>
                  <a:srgbClr val="67217A"/>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8827892" y="6157051"/>
            <a:ext cx="3031664"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0308344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First level</a:t>
            </a:r>
          </a:p>
          <a:p>
            <a:pPr marL="0" lvl="1" indent="0" algn="l" defTabSz="914166" rtl="0" eaLnBrk="1" latinLnBrk="0" hangingPunct="1">
              <a:spcBef>
                <a:spcPct val="20000"/>
              </a:spcBef>
              <a:spcAft>
                <a:spcPts val="816"/>
              </a:spcAft>
              <a:buFont typeface="Arial" pitchFamily="34" charset="0"/>
              <a:buNone/>
            </a:pPr>
            <a:r>
              <a:rPr lang="en-US" dirty="0"/>
              <a:t>Second level</a:t>
            </a:r>
          </a:p>
          <a:p>
            <a:pPr marL="0" lvl="2" indent="0" algn="l" defTabSz="914166" rtl="0" eaLnBrk="1" latinLnBrk="0" hangingPunct="1">
              <a:spcBef>
                <a:spcPct val="20000"/>
              </a:spcBef>
              <a:spcAft>
                <a:spcPts val="816"/>
              </a:spcAft>
              <a:buFont typeface="Arial" pitchFamily="34" charset="0"/>
              <a:buNone/>
            </a:pPr>
            <a:r>
              <a:rPr lang="en-US" dirty="0"/>
              <a:t>Third level</a:t>
            </a:r>
          </a:p>
        </p:txBody>
      </p:sp>
      <p:sp>
        <p:nvSpPr>
          <p:cNvPr id="6" name="Title 5"/>
          <p:cNvSpPr>
            <a:spLocks noGrp="1"/>
          </p:cNvSpPr>
          <p:nvPr>
            <p:ph type="title" hasCustomPrompt="1"/>
          </p:nvPr>
        </p:nvSpPr>
        <p:spPr/>
        <p:txBody>
          <a:bodyPr/>
          <a:lstStyle>
            <a:lvl1pPr>
              <a:defRPr b="0"/>
            </a:lvl1pPr>
          </a:lstStyle>
          <a:p>
            <a:r>
              <a:rPr lang="en-US" dirty="0"/>
              <a:t>Code section</a:t>
            </a:r>
          </a:p>
        </p:txBody>
      </p:sp>
      <p:sp>
        <p:nvSpPr>
          <p:cNvPr id="7" name="Rectangle 6"/>
          <p:cNvSpPr/>
          <p:nvPr userDrawn="1"/>
        </p:nvSpPr>
        <p:spPr>
          <a:xfrm>
            <a:off x="8827892" y="6157051"/>
            <a:ext cx="3031664"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9793682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rgbClr val="67217A"/>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3" hasCustomPrompt="1"/>
          </p:nvPr>
        </p:nvSpPr>
        <p:spPr>
          <a:xfrm>
            <a:off x="7558164" y="4928841"/>
            <a:ext cx="4501997" cy="473422"/>
          </a:xfrm>
          <a:noFill/>
        </p:spPr>
        <p:txBody>
          <a:bodyPr lIns="146304" tIns="109728" rIns="146304" bIns="109728" anchor="b">
            <a:noAutofit/>
          </a:bodyPr>
          <a:lstStyle>
            <a:lvl1pPr marL="0" indent="0" algn="ctr">
              <a:spcBef>
                <a:spcPts val="0"/>
              </a:spcBef>
              <a:buNone/>
              <a:defRPr sz="2400" spc="0" baseline="0">
                <a:solidFill>
                  <a:schemeClr val="bg1"/>
                </a:solidFill>
                <a:latin typeface="+mn-lt"/>
              </a:defRPr>
            </a:lvl1pPr>
          </a:lstStyle>
          <a:p>
            <a:pPr lvl="0"/>
            <a:r>
              <a:rPr lang="en-US" dirty="0"/>
              <a:t>Evaluation URL</a:t>
            </a:r>
          </a:p>
        </p:txBody>
      </p:sp>
      <p:sp>
        <p:nvSpPr>
          <p:cNvPr id="5" name="Picture Placeholder 3"/>
          <p:cNvSpPr>
            <a:spLocks noGrp="1"/>
          </p:cNvSpPr>
          <p:nvPr>
            <p:ph type="pic" sz="quarter" idx="14" hasCustomPrompt="1"/>
          </p:nvPr>
        </p:nvSpPr>
        <p:spPr>
          <a:xfrm>
            <a:off x="8047036" y="1236304"/>
            <a:ext cx="3524251" cy="3524250"/>
          </a:xfrm>
        </p:spPr>
        <p:txBody>
          <a:bodyPr/>
          <a:lstStyle>
            <a:lvl1pPr marL="0" indent="0">
              <a:buNone/>
              <a:defRPr baseline="0">
                <a:solidFill>
                  <a:schemeClr val="bg1"/>
                </a:solidFill>
              </a:defRPr>
            </a:lvl1pPr>
          </a:lstStyle>
          <a:p>
            <a:r>
              <a:rPr lang="es-ES" dirty="0"/>
              <a:t>QR Code</a:t>
            </a:r>
          </a:p>
        </p:txBody>
      </p:sp>
      <p:sp>
        <p:nvSpPr>
          <p:cNvPr id="6" name="Title 1"/>
          <p:cNvSpPr txBox="1">
            <a:spLocks/>
          </p:cNvSpPr>
          <p:nvPr userDrawn="1"/>
        </p:nvSpPr>
        <p:spPr>
          <a:xfrm>
            <a:off x="274700" y="2142840"/>
            <a:ext cx="7010335" cy="885751"/>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n-US" sz="5400" dirty="0"/>
              <a:t>Q&amp;A</a:t>
            </a:r>
            <a:endParaRPr lang="es-ES" sz="5400" dirty="0"/>
          </a:p>
        </p:txBody>
      </p:sp>
      <p:sp>
        <p:nvSpPr>
          <p:cNvPr id="7" name="Rectangle 6"/>
          <p:cNvSpPr/>
          <p:nvPr userDrawn="1"/>
        </p:nvSpPr>
        <p:spPr>
          <a:xfrm>
            <a:off x="8827892" y="6157051"/>
            <a:ext cx="3031664"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99311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s">
    <p:bg>
      <p:bgPr>
        <a:solidFill>
          <a:srgbClr val="6721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702" y="3981818"/>
            <a:ext cx="7010335" cy="1191844"/>
          </a:xfrm>
          <a:noFill/>
        </p:spPr>
        <p:txBody>
          <a:bodyPr lIns="146304" tIns="109728" rIns="146304" bIns="109728" anchor="b">
            <a:noAutofit/>
          </a:bodyPr>
          <a:lstStyle>
            <a:lvl1pPr marL="0" indent="0">
              <a:spcBef>
                <a:spcPts val="0"/>
              </a:spcBef>
              <a:buNone/>
              <a:defRPr sz="2400" spc="0" baseline="0">
                <a:solidFill>
                  <a:schemeClr val="bg1"/>
                </a:solidFill>
                <a:latin typeface="+mn-lt"/>
              </a:defRPr>
            </a:lvl1pPr>
          </a:lstStyle>
          <a:p>
            <a:pPr lvl="0"/>
            <a:r>
              <a:rPr lang="en-US" dirty="0"/>
              <a:t>Speaker Name</a:t>
            </a:r>
          </a:p>
          <a:p>
            <a:pPr lvl="0"/>
            <a:r>
              <a:rPr lang="en-US" dirty="0"/>
              <a:t>Role</a:t>
            </a:r>
          </a:p>
          <a:p>
            <a:pPr lvl="0"/>
            <a:r>
              <a:rPr lang="en-US" dirty="0"/>
              <a:t>Contact</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25335"/>
            <a:ext cx="2647551" cy="1186652"/>
          </a:xfrm>
          <a:prstGeom prst="rect">
            <a:avLst/>
          </a:prstGeom>
        </p:spPr>
      </p:pic>
      <p:sp>
        <p:nvSpPr>
          <p:cNvPr id="11" name="Text Placeholder 4"/>
          <p:cNvSpPr>
            <a:spLocks noGrp="1"/>
          </p:cNvSpPr>
          <p:nvPr>
            <p:ph type="body" sz="quarter" idx="13" hasCustomPrompt="1"/>
          </p:nvPr>
        </p:nvSpPr>
        <p:spPr>
          <a:xfrm>
            <a:off x="7558164" y="4928841"/>
            <a:ext cx="4501997" cy="473422"/>
          </a:xfrm>
          <a:noFill/>
        </p:spPr>
        <p:txBody>
          <a:bodyPr lIns="146304" tIns="109728" rIns="146304" bIns="109728" anchor="b">
            <a:noAutofit/>
          </a:bodyPr>
          <a:lstStyle>
            <a:lvl1pPr marL="0" indent="0" algn="ctr">
              <a:spcBef>
                <a:spcPts val="0"/>
              </a:spcBef>
              <a:buNone/>
              <a:defRPr sz="2400" spc="0" baseline="0">
                <a:solidFill>
                  <a:schemeClr val="bg1"/>
                </a:solidFill>
                <a:latin typeface="+mn-lt"/>
              </a:defRPr>
            </a:lvl1pPr>
          </a:lstStyle>
          <a:p>
            <a:pPr lvl="0"/>
            <a:r>
              <a:rPr lang="en-US" dirty="0"/>
              <a:t>Evaluation URL</a:t>
            </a:r>
          </a:p>
        </p:txBody>
      </p:sp>
      <p:sp>
        <p:nvSpPr>
          <p:cNvPr id="13" name="Title 1"/>
          <p:cNvSpPr txBox="1">
            <a:spLocks/>
          </p:cNvSpPr>
          <p:nvPr userDrawn="1"/>
        </p:nvSpPr>
        <p:spPr>
          <a:xfrm>
            <a:off x="274701" y="2998429"/>
            <a:ext cx="7010335" cy="983389"/>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s-ES" sz="2800" dirty="0"/>
              <a:t>No olvides realizar la encuesta</a:t>
            </a:r>
          </a:p>
        </p:txBody>
      </p:sp>
      <p:sp>
        <p:nvSpPr>
          <p:cNvPr id="4" name="Picture Placeholder 3"/>
          <p:cNvSpPr>
            <a:spLocks noGrp="1"/>
          </p:cNvSpPr>
          <p:nvPr>
            <p:ph type="pic" sz="quarter" idx="14" hasCustomPrompt="1"/>
          </p:nvPr>
        </p:nvSpPr>
        <p:spPr>
          <a:xfrm>
            <a:off x="8047036" y="1236304"/>
            <a:ext cx="3524251" cy="3524250"/>
          </a:xfrm>
        </p:spPr>
        <p:txBody>
          <a:bodyPr/>
          <a:lstStyle>
            <a:lvl1pPr marL="0" indent="0">
              <a:buNone/>
              <a:defRPr baseline="0">
                <a:solidFill>
                  <a:schemeClr val="bg1"/>
                </a:solidFill>
              </a:defRPr>
            </a:lvl1pPr>
          </a:lstStyle>
          <a:p>
            <a:r>
              <a:rPr lang="es-ES" dirty="0"/>
              <a:t>QR Code</a:t>
            </a:r>
          </a:p>
        </p:txBody>
      </p:sp>
      <p:sp>
        <p:nvSpPr>
          <p:cNvPr id="12" name="Title 1"/>
          <p:cNvSpPr txBox="1">
            <a:spLocks/>
          </p:cNvSpPr>
          <p:nvPr userDrawn="1"/>
        </p:nvSpPr>
        <p:spPr>
          <a:xfrm>
            <a:off x="274700" y="2142840"/>
            <a:ext cx="7010335" cy="885751"/>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n-US" sz="5400" dirty="0"/>
              <a:t>¡Gracias!</a:t>
            </a:r>
            <a:endParaRPr lang="es-ES" sz="5400" dirty="0"/>
          </a:p>
        </p:txBody>
      </p:sp>
      <p:sp>
        <p:nvSpPr>
          <p:cNvPr id="9" name="Rectangle 8"/>
          <p:cNvSpPr/>
          <p:nvPr userDrawn="1"/>
        </p:nvSpPr>
        <p:spPr>
          <a:xfrm>
            <a:off x="8827892" y="6157051"/>
            <a:ext cx="3031664"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626764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9109240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Edit Master text styles</a:t>
            </a:r>
          </a:p>
        </p:txBody>
      </p:sp>
    </p:spTree>
    <p:extLst>
      <p:ext uri="{BB962C8B-B14F-4D97-AF65-F5344CB8AC3E}">
        <p14:creationId xmlns:p14="http://schemas.microsoft.com/office/powerpoint/2010/main" val="37924843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2813903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p:bg>
      <p:bgPr>
        <a:solidFill>
          <a:srgbClr val="6721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702" y="3981818"/>
            <a:ext cx="7010335" cy="1191844"/>
          </a:xfrm>
          <a:noFill/>
        </p:spPr>
        <p:txBody>
          <a:bodyPr lIns="146304" tIns="109728" rIns="146304" bIns="109728" anchor="b">
            <a:noAutofit/>
          </a:bodyPr>
          <a:lstStyle>
            <a:lvl1pPr marL="0" indent="0">
              <a:spcBef>
                <a:spcPts val="0"/>
              </a:spcBef>
              <a:buNone/>
              <a:defRPr sz="2400" spc="0" baseline="0">
                <a:solidFill>
                  <a:schemeClr val="bg1"/>
                </a:solidFill>
                <a:latin typeface="+mn-lt"/>
              </a:defRPr>
            </a:lvl1pPr>
          </a:lstStyle>
          <a:p>
            <a:pPr lvl="0"/>
            <a:r>
              <a:rPr lang="en-US" dirty="0"/>
              <a:t>Speaker Name</a:t>
            </a:r>
          </a:p>
          <a:p>
            <a:pPr lvl="0"/>
            <a:r>
              <a:rPr lang="en-US" dirty="0"/>
              <a:t>Role</a:t>
            </a:r>
          </a:p>
          <a:p>
            <a:pPr lvl="0"/>
            <a:r>
              <a:rPr lang="en-US" dirty="0"/>
              <a:t>Contact</a:t>
            </a:r>
          </a:p>
        </p:txBody>
      </p:sp>
      <p:sp>
        <p:nvSpPr>
          <p:cNvPr id="9" name="Title 1"/>
          <p:cNvSpPr>
            <a:spLocks noGrp="1"/>
          </p:cNvSpPr>
          <p:nvPr>
            <p:ph type="title" hasCustomPrompt="1"/>
          </p:nvPr>
        </p:nvSpPr>
        <p:spPr>
          <a:xfrm>
            <a:off x="274702" y="2117165"/>
            <a:ext cx="7010335" cy="1837298"/>
          </a:xfrm>
          <a:noFill/>
        </p:spPr>
        <p:txBody>
          <a:bodyPr lIns="146304" tIns="91440" rIns="146304" bIns="91440" anchor="t" anchorCtr="0"/>
          <a:lstStyle>
            <a:lvl1pPr>
              <a:defRPr sz="5400" spc="-100" baseline="0">
                <a:solidFill>
                  <a:schemeClr val="bg1"/>
                </a:soli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25335"/>
            <a:ext cx="2647551" cy="1186652"/>
          </a:xfrm>
          <a:prstGeom prst="rect">
            <a:avLst/>
          </a:prstGeom>
        </p:spPr>
      </p:pic>
      <p:sp>
        <p:nvSpPr>
          <p:cNvPr id="10" name="Rectangle 9"/>
          <p:cNvSpPr/>
          <p:nvPr userDrawn="1"/>
        </p:nvSpPr>
        <p:spPr>
          <a:xfrm>
            <a:off x="8827892" y="6157051"/>
            <a:ext cx="3031664"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pic>
        <p:nvPicPr>
          <p:cNvPr id="3" name="Picture 2"/>
          <p:cNvPicPr>
            <a:picLocks noChangeAspect="1"/>
          </p:cNvPicPr>
          <p:nvPr userDrawn="1"/>
        </p:nvPicPr>
        <p:blipFill>
          <a:blip r:embed="rId3"/>
          <a:stretch>
            <a:fillRect/>
          </a:stretch>
        </p:blipFill>
        <p:spPr>
          <a:xfrm>
            <a:off x="7208837" y="677862"/>
            <a:ext cx="4650719" cy="5276626"/>
          </a:xfrm>
          <a:prstGeom prst="rect">
            <a:avLst/>
          </a:prstGeom>
        </p:spPr>
      </p:pic>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2062871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92803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460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a:t>Click icon to add picture</a:t>
            </a:r>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a:t>Click icon to add picture</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5129481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onsors">
    <p:bg bwMode="gray">
      <p:bgPr>
        <a:solidFill>
          <a:schemeClr val="bg1"/>
        </a:solidFill>
        <a:effectLst/>
      </p:bgPr>
    </p:bg>
    <p:spTree>
      <p:nvGrpSpPr>
        <p:cNvPr id="1" name=""/>
        <p:cNvGrpSpPr/>
        <p:nvPr/>
      </p:nvGrpSpPr>
      <p:grpSpPr>
        <a:xfrm>
          <a:off x="0" y="0"/>
          <a:ext cx="0" cy="0"/>
          <a:chOff x="0" y="0"/>
          <a:chExt cx="0" cy="0"/>
        </a:xfrm>
      </p:grpSpPr>
      <p:pic>
        <p:nvPicPr>
          <p:cNvPr id="18"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330" y="409845"/>
            <a:ext cx="4163977" cy="1531886"/>
          </a:xfrm>
          <a:prstGeom prst="rect">
            <a:avLst/>
          </a:prstGeom>
        </p:spPr>
      </p:pic>
      <p:graphicFrame>
        <p:nvGraphicFramePr>
          <p:cNvPr id="19" name="Table 2"/>
          <p:cNvGraphicFramePr>
            <a:graphicFrameLocks noGrp="1"/>
          </p:cNvGraphicFramePr>
          <p:nvPr userDrawn="1">
            <p:extLst>
              <p:ext uri="{D42A27DB-BD31-4B8C-83A1-F6EECF244321}">
                <p14:modId xmlns:p14="http://schemas.microsoft.com/office/powerpoint/2010/main" val="776470412"/>
              </p:ext>
            </p:extLst>
          </p:nvPr>
        </p:nvGraphicFramePr>
        <p:xfrm>
          <a:off x="718618" y="1668462"/>
          <a:ext cx="10971400" cy="5120640"/>
        </p:xfrm>
        <a:graphic>
          <a:graphicData uri="http://schemas.openxmlformats.org/drawingml/2006/table">
            <a:tbl>
              <a:tblPr>
                <a:tableStyleId>{5C22544A-7EE6-4342-B048-85BDC9FD1C3A}</a:tableStyleId>
              </a:tblPr>
              <a:tblGrid>
                <a:gridCol w="1371425">
                  <a:extLst>
                    <a:ext uri="{9D8B030D-6E8A-4147-A177-3AD203B41FA5}">
                      <a16:colId xmlns:a16="http://schemas.microsoft.com/office/drawing/2014/main" val="714248959"/>
                    </a:ext>
                  </a:extLst>
                </a:gridCol>
                <a:gridCol w="1371425">
                  <a:extLst>
                    <a:ext uri="{9D8B030D-6E8A-4147-A177-3AD203B41FA5}">
                      <a16:colId xmlns:a16="http://schemas.microsoft.com/office/drawing/2014/main" val="636315437"/>
                    </a:ext>
                  </a:extLst>
                </a:gridCol>
                <a:gridCol w="1371425">
                  <a:extLst>
                    <a:ext uri="{9D8B030D-6E8A-4147-A177-3AD203B41FA5}">
                      <a16:colId xmlns:a16="http://schemas.microsoft.com/office/drawing/2014/main" val="3456172025"/>
                    </a:ext>
                  </a:extLst>
                </a:gridCol>
                <a:gridCol w="1371425">
                  <a:extLst>
                    <a:ext uri="{9D8B030D-6E8A-4147-A177-3AD203B41FA5}">
                      <a16:colId xmlns:a16="http://schemas.microsoft.com/office/drawing/2014/main" val="218280144"/>
                    </a:ext>
                  </a:extLst>
                </a:gridCol>
                <a:gridCol w="1371425">
                  <a:extLst>
                    <a:ext uri="{9D8B030D-6E8A-4147-A177-3AD203B41FA5}">
                      <a16:colId xmlns:a16="http://schemas.microsoft.com/office/drawing/2014/main" val="4156970815"/>
                    </a:ext>
                  </a:extLst>
                </a:gridCol>
                <a:gridCol w="1371425">
                  <a:extLst>
                    <a:ext uri="{9D8B030D-6E8A-4147-A177-3AD203B41FA5}">
                      <a16:colId xmlns:a16="http://schemas.microsoft.com/office/drawing/2014/main" val="340238102"/>
                    </a:ext>
                  </a:extLst>
                </a:gridCol>
                <a:gridCol w="1371425">
                  <a:extLst>
                    <a:ext uri="{9D8B030D-6E8A-4147-A177-3AD203B41FA5}">
                      <a16:colId xmlns:a16="http://schemas.microsoft.com/office/drawing/2014/main" val="1588856562"/>
                    </a:ext>
                  </a:extLst>
                </a:gridCol>
                <a:gridCol w="1371425">
                  <a:extLst>
                    <a:ext uri="{9D8B030D-6E8A-4147-A177-3AD203B41FA5}">
                      <a16:colId xmlns:a16="http://schemas.microsoft.com/office/drawing/2014/main" val="1739759280"/>
                    </a:ext>
                  </a:extLst>
                </a:gridCol>
              </a:tblGrid>
              <a:tr h="326571">
                <a:tc gridSpan="2">
                  <a:txBody>
                    <a:bodyPr/>
                    <a:lstStyle/>
                    <a:p>
                      <a:r>
                        <a:rPr lang="es-ES_tradnl" sz="1800" dirty="0">
                          <a:solidFill>
                            <a:srgbClr val="333333"/>
                          </a:solidFill>
                          <a:effectLst/>
                          <a:latin typeface="Segoe UI" panose="020B0502040204020203" pitchFamily="34" charset="0"/>
                          <a:ea typeface="Calibri" panose="020F0502020204030204" pitchFamily="34" charset="0"/>
                        </a:rPr>
                        <a:t>Patrocinadores</a:t>
                      </a:r>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ES_tradnl" dirty="0"/>
                    </a:p>
                  </a:txBody>
                  <a:tcPr marL="91428" marR="9142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4552546"/>
                  </a:ext>
                </a:extLst>
              </a:tr>
              <a:tr h="326571">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1000440"/>
                  </a:ext>
                </a:extLst>
              </a:tr>
              <a:tr h="326571">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725313"/>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496020"/>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8663212"/>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8240268"/>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5702709"/>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634805"/>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6734325"/>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3842204"/>
                  </a:ext>
                </a:extLst>
              </a:tr>
              <a:tr h="326571">
                <a:tc gridSpan="2">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s-ES_tradnl" sz="1800" kern="1200" dirty="0">
                          <a:solidFill>
                            <a:schemeClr val="dk1"/>
                          </a:solidFill>
                          <a:effectLst/>
                          <a:latin typeface="+mn-lt"/>
                          <a:ea typeface="+mn-ea"/>
                          <a:cs typeface="+mn-cs"/>
                        </a:rPr>
                        <a:t>Colaboradores</a:t>
                      </a: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054000"/>
                  </a:ext>
                </a:extLst>
              </a:tr>
              <a:tr h="32657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3884556"/>
                  </a:ext>
                </a:extLst>
              </a:tr>
              <a:tr h="32657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6770854"/>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716887"/>
                  </a:ext>
                </a:extLst>
              </a:tr>
            </a:tbl>
          </a:graphicData>
        </a:graphic>
      </p:graphicFrame>
      <p:pic>
        <p:nvPicPr>
          <p:cNvPr id="20" name="Picture 4" descr="https://www.desarrollaconmicrosoft.com/Areas/Dotnetspain2016/Content/Images/logo-altran.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43599" y="2125662"/>
            <a:ext cx="2297677" cy="914400"/>
          </a:xfrm>
          <a:prstGeom prst="rect">
            <a:avLst/>
          </a:prstGeom>
          <a:noFill/>
          <a:ln>
            <a:noFill/>
          </a:ln>
        </p:spPr>
      </p:pic>
      <p:pic>
        <p:nvPicPr>
          <p:cNvPr id="21" name="Picture 8" descr="https://www.desarrollaconmicrosoft.com/Areas/Dotnetspain2016/Content/Images/logo-devsdna.jpg"/>
          <p:cNvPicPr>
            <a:picLocks noChangeAspect="1"/>
          </p:cNvPicPr>
          <p:nvPr userDrawn="1"/>
        </p:nvPicPr>
        <p:blipFill rotWithShape="1">
          <a:blip r:embed="rId4">
            <a:extLst>
              <a:ext uri="{28A0092B-C50C-407E-A947-70E740481C1C}">
                <a14:useLocalDpi xmlns:a14="http://schemas.microsoft.com/office/drawing/2010/main" val="0"/>
              </a:ext>
            </a:extLst>
          </a:blip>
          <a:srcRect t="2990" b="4412"/>
          <a:stretch/>
        </p:blipFill>
        <p:spPr bwMode="auto">
          <a:xfrm>
            <a:off x="9174095" y="2013086"/>
            <a:ext cx="2292886" cy="914400"/>
          </a:xfrm>
          <a:prstGeom prst="rect">
            <a:avLst/>
          </a:prstGeom>
          <a:noFill/>
          <a:ln>
            <a:noFill/>
          </a:ln>
          <a:extLst>
            <a:ext uri="{53640926-AAD7-44D8-BBD7-CCE9431645EC}">
              <a14:shadowObscured xmlns:a14="http://schemas.microsoft.com/office/drawing/2010/main"/>
            </a:ext>
          </a:extLst>
        </p:spPr>
      </p:pic>
      <p:pic>
        <p:nvPicPr>
          <p:cNvPr id="22" name="Picture 9" descr="https://www.desarrollaconmicrosoft.com/Areas/Dotnetspain2016/Content/Images/logo-encamina.jp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47600" y="3268373"/>
            <a:ext cx="2293677" cy="914400"/>
          </a:xfrm>
          <a:prstGeom prst="rect">
            <a:avLst/>
          </a:prstGeom>
          <a:noFill/>
          <a:ln>
            <a:noFill/>
          </a:ln>
        </p:spPr>
      </p:pic>
      <p:pic>
        <p:nvPicPr>
          <p:cNvPr id="23" name="Picture 10" descr="https://www.desarrollaconmicrosoft.com/Areas/Dotnetspain2016/Content/Images/logo-ilitia.png"/>
          <p:cNvPicPr>
            <a:picLocks noChangeAspect="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3871085" y="2967905"/>
            <a:ext cx="1850201" cy="1379747"/>
          </a:xfrm>
          <a:prstGeom prst="rect">
            <a:avLst/>
          </a:prstGeom>
          <a:noFill/>
          <a:ln>
            <a:noFill/>
          </a:ln>
        </p:spPr>
      </p:pic>
      <p:pic>
        <p:nvPicPr>
          <p:cNvPr id="24" name="Picture 11" descr="https://www.desarrollaconmicrosoft.com/Areas/Dotnetspain2016/Content/Images/logo-intelequia.png"/>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169304" y="3268373"/>
            <a:ext cx="2297677" cy="914400"/>
          </a:xfrm>
          <a:prstGeom prst="rect">
            <a:avLst/>
          </a:prstGeom>
          <a:noFill/>
          <a:ln>
            <a:noFill/>
          </a:ln>
        </p:spPr>
      </p:pic>
      <p:pic>
        <p:nvPicPr>
          <p:cNvPr id="25" name="Picture 12" descr="https://www.desarrollaconmicrosoft.com/Areas/Dotnetspain2016/Content/Images/logo-plain.png"/>
          <p:cNvPicPr>
            <a:picLocks noChangeAspect="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943600" y="4310887"/>
            <a:ext cx="2297677" cy="914400"/>
          </a:xfrm>
          <a:prstGeom prst="rect">
            <a:avLst/>
          </a:prstGeom>
          <a:noFill/>
          <a:ln>
            <a:noFill/>
          </a:ln>
        </p:spPr>
      </p:pic>
      <p:pic>
        <p:nvPicPr>
          <p:cNvPr id="26" name="Picture 13" descr="https://www.desarrollaconmicrosoft.com/Areas/Dotnetspain2016/Content/Images/logo-sogeti.jp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3694622" y="4310887"/>
            <a:ext cx="2297677" cy="914400"/>
          </a:xfrm>
          <a:prstGeom prst="rect">
            <a:avLst/>
          </a:prstGeom>
          <a:noFill/>
          <a:ln>
            <a:noFill/>
          </a:ln>
        </p:spPr>
      </p:pic>
      <p:pic>
        <p:nvPicPr>
          <p:cNvPr id="27" name="Picture 14" descr="https://www.desarrollaconmicrosoft.com/Areas/Dotnetspain2016/Content/Images/logo-pue.png"/>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943600" y="5782684"/>
            <a:ext cx="2297676" cy="914400"/>
          </a:xfrm>
          <a:prstGeom prst="rect">
            <a:avLst/>
          </a:prstGeom>
          <a:noFill/>
          <a:ln>
            <a:noFill/>
          </a:ln>
        </p:spPr>
      </p:pic>
      <p:pic>
        <p:nvPicPr>
          <p:cNvPr id="28" name="Picture 15" descr="https://www.desarrollaconmicrosoft.com/Areas/Dotnetspain2016/Content/Images/logo-ticjob.png"/>
          <p:cNvPicPr>
            <a:picLocks noChangeAspect="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3677461" y="5756511"/>
            <a:ext cx="2297676" cy="914400"/>
          </a:xfrm>
          <a:prstGeom prst="rect">
            <a:avLst/>
          </a:prstGeom>
          <a:noFill/>
          <a:ln>
            <a:noFill/>
          </a:ln>
        </p:spPr>
      </p:pic>
      <p:sp>
        <p:nvSpPr>
          <p:cNvPr id="29" name="Rectangle 16"/>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pic>
        <p:nvPicPr>
          <p:cNvPr id="30" name="Picture 3"/>
          <p:cNvPicPr>
            <a:picLocks noChangeAspect="1"/>
          </p:cNvPicPr>
          <p:nvPr userDrawn="1"/>
        </p:nvPicPr>
        <p:blipFill>
          <a:blip r:embed="rId12"/>
          <a:stretch>
            <a:fillRect/>
          </a:stretch>
        </p:blipFill>
        <p:spPr>
          <a:xfrm>
            <a:off x="3677461" y="2193931"/>
            <a:ext cx="2302932" cy="914400"/>
          </a:xfrm>
          <a:prstGeom prst="rect">
            <a:avLst/>
          </a:prstGeom>
        </p:spPr>
      </p:pic>
      <p:pic>
        <p:nvPicPr>
          <p:cNvPr id="31" name="Picture 6"/>
          <p:cNvPicPr>
            <a:picLocks noChangeAspect="1"/>
          </p:cNvPicPr>
          <p:nvPr userDrawn="1"/>
        </p:nvPicPr>
        <p:blipFill>
          <a:blip r:embed="rId13"/>
          <a:stretch>
            <a:fillRect/>
          </a:stretch>
        </p:blipFill>
        <p:spPr>
          <a:xfrm>
            <a:off x="6200163" y="2038397"/>
            <a:ext cx="2742850" cy="914400"/>
          </a:xfrm>
          <a:prstGeom prst="rect">
            <a:avLst/>
          </a:prstGeom>
        </p:spPr>
      </p:pic>
      <p:pic>
        <p:nvPicPr>
          <p:cNvPr id="32" name="Picture 5"/>
          <p:cNvPicPr>
            <a:picLocks noChangeAspect="1"/>
          </p:cNvPicPr>
          <p:nvPr userDrawn="1"/>
        </p:nvPicPr>
        <p:blipFill>
          <a:blip r:embed="rId14"/>
          <a:stretch>
            <a:fillRect/>
          </a:stretch>
        </p:blipFill>
        <p:spPr>
          <a:xfrm>
            <a:off x="6685272" y="3150756"/>
            <a:ext cx="1779214" cy="914400"/>
          </a:xfrm>
          <a:prstGeom prst="rect">
            <a:avLst/>
          </a:prstGeom>
        </p:spPr>
      </p:pic>
      <p:pic>
        <p:nvPicPr>
          <p:cNvPr id="33" name="Picture 7"/>
          <p:cNvPicPr>
            <a:picLocks noChangeAspect="1"/>
          </p:cNvPicPr>
          <p:nvPr userDrawn="1"/>
        </p:nvPicPr>
        <p:blipFill>
          <a:blip r:embed="rId15"/>
          <a:stretch>
            <a:fillRect/>
          </a:stretch>
        </p:blipFill>
        <p:spPr>
          <a:xfrm>
            <a:off x="6199813" y="4025873"/>
            <a:ext cx="2743200" cy="1401256"/>
          </a:xfrm>
          <a:prstGeom prst="rect">
            <a:avLst/>
          </a:prstGeom>
        </p:spPr>
      </p:pic>
    </p:spTree>
    <p:extLst>
      <p:ext uri="{BB962C8B-B14F-4D97-AF65-F5344CB8AC3E}">
        <p14:creationId xmlns:p14="http://schemas.microsoft.com/office/powerpoint/2010/main" val="17234522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67217A"/>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0" cy="2228302"/>
          </a:xfrm>
        </p:spPr>
        <p:txBody>
          <a:bodyPr>
            <a:spAutoFit/>
          </a:bodyPr>
          <a:lstStyle>
            <a:lvl1pPr marL="0" indent="0">
              <a:buNone/>
              <a:defRPr>
                <a:solidFill>
                  <a:schemeClr val="bg1"/>
                </a:solidFill>
              </a:defRPr>
            </a:lvl1pPr>
            <a:lvl2pPr marL="342900" indent="0">
              <a:buNone/>
              <a:defRPr>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stStyle>
          <a:p>
            <a:pPr lvl="0"/>
            <a:r>
              <a:rPr lang="en-US" dirty="0"/>
              <a:t>Section1</a:t>
            </a:r>
          </a:p>
          <a:p>
            <a:pPr lvl="1"/>
            <a:r>
              <a:rPr lang="en-US" dirty="0"/>
              <a:t>Subsection1</a:t>
            </a:r>
          </a:p>
          <a:p>
            <a:pPr lvl="1"/>
            <a:r>
              <a:rPr lang="en-US" dirty="0"/>
              <a:t>Subsection2</a:t>
            </a:r>
          </a:p>
          <a:p>
            <a:pPr lvl="0"/>
            <a:r>
              <a:rPr lang="en-US" dirty="0"/>
              <a:t>Section2</a:t>
            </a:r>
          </a:p>
        </p:txBody>
      </p:sp>
      <p:sp>
        <p:nvSpPr>
          <p:cNvPr id="6" name="Title 5"/>
          <p:cNvSpPr>
            <a:spLocks noGrp="1"/>
          </p:cNvSpPr>
          <p:nvPr>
            <p:ph type="title" hasCustomPrompt="1"/>
          </p:nvPr>
        </p:nvSpPr>
        <p:spPr/>
        <p:txBody>
          <a:bodyPr/>
          <a:lstStyle>
            <a:lvl1pPr>
              <a:defRPr>
                <a:solidFill>
                  <a:schemeClr val="bg1"/>
                </a:solidFill>
              </a:defRPr>
            </a:lvl1pPr>
          </a:lstStyle>
          <a:p>
            <a:r>
              <a:rPr lang="en-US" dirty="0"/>
              <a:t>Agenda</a:t>
            </a:r>
          </a:p>
        </p:txBody>
      </p:sp>
      <p:sp>
        <p:nvSpPr>
          <p:cNvPr id="5" name="Rectangle 4"/>
          <p:cNvSpPr/>
          <p:nvPr userDrawn="1"/>
        </p:nvSpPr>
        <p:spPr>
          <a:xfrm>
            <a:off x="8827892" y="6157051"/>
            <a:ext cx="3031664"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94170496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237037" y="1212850"/>
            <a:ext cx="7924802" cy="2092881"/>
          </a:xfrm>
        </p:spPr>
        <p:txBody>
          <a:bodyPr wrap="square">
            <a:spAutoFit/>
          </a:bodyPr>
          <a:lstStyle>
            <a:lvl1pPr marL="0" indent="0">
              <a:buNone/>
              <a:defRPr baseline="0">
                <a:solidFill>
                  <a:srgbClr val="67217A"/>
                </a:solidFill>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8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5" name="Rectangle 4"/>
          <p:cNvSpPr/>
          <p:nvPr userDrawn="1"/>
        </p:nvSpPr>
        <p:spPr>
          <a:xfrm>
            <a:off x="8827892" y="6157051"/>
            <a:ext cx="3031664"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
        <p:nvSpPr>
          <p:cNvPr id="7" name="Picture Placeholder 12"/>
          <p:cNvSpPr>
            <a:spLocks noGrp="1"/>
          </p:cNvSpPr>
          <p:nvPr>
            <p:ph type="pic" sz="quarter" idx="19"/>
          </p:nvPr>
        </p:nvSpPr>
        <p:spPr>
          <a:xfrm>
            <a:off x="274639" y="1585051"/>
            <a:ext cx="3657600" cy="3657600"/>
          </a:xfrm>
          <a:prstGeom prst="ellipse">
            <a:avLst/>
          </a:prstGeom>
        </p:spPr>
        <p:txBody>
          <a:bodyPr anchor="ctr" anchorCtr="0">
            <a:normAutofit/>
          </a:bodyPr>
          <a:lstStyle>
            <a:lvl1pPr>
              <a:defRPr sz="1600"/>
            </a:lvl1pPr>
          </a:lstStyle>
          <a:p>
            <a:r>
              <a:rPr lang="en-US" dirty="0"/>
              <a:t>Click icon to add picture</a:t>
            </a:r>
          </a:p>
        </p:txBody>
      </p:sp>
    </p:spTree>
    <p:extLst>
      <p:ext uri="{BB962C8B-B14F-4D97-AF65-F5344CB8AC3E}">
        <p14:creationId xmlns:p14="http://schemas.microsoft.com/office/powerpoint/2010/main" val="14694681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782201" y="1222349"/>
            <a:ext cx="8374910" cy="1788182"/>
          </a:xfrm>
        </p:spPr>
        <p:txBody>
          <a:bodyPr wrap="square">
            <a:spAutoFit/>
          </a:bodyPr>
          <a:lstStyle>
            <a:lvl1pPr marL="0" indent="0">
              <a:buNone/>
              <a:defRPr baseline="0">
                <a:solidFill>
                  <a:srgbClr val="67217A"/>
                </a:solidFill>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8827892" y="6157051"/>
            <a:ext cx="3031664"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b="1" dirty="0">
              <a:solidFill>
                <a:srgbClr val="67217A"/>
              </a:solidFill>
              <a:latin typeface="Segoe UI Semilight" panose="020B0402040204020203" pitchFamily="34" charset="0"/>
              <a:cs typeface="Segoe UI Semilight" panose="020B0402040204020203" pitchFamily="34" charset="0"/>
            </a:endParaRPr>
          </a:p>
        </p:txBody>
      </p:sp>
      <p:sp>
        <p:nvSpPr>
          <p:cNvPr id="7" name="Picture Placeholder 12"/>
          <p:cNvSpPr>
            <a:spLocks noGrp="1"/>
          </p:cNvSpPr>
          <p:nvPr>
            <p:ph type="pic" sz="quarter" idx="19"/>
          </p:nvPr>
        </p:nvSpPr>
        <p:spPr>
          <a:xfrm>
            <a:off x="655637" y="367267"/>
            <a:ext cx="2743200" cy="2743200"/>
          </a:xfrm>
          <a:prstGeom prst="ellipse">
            <a:avLst/>
          </a:prstGeom>
        </p:spPr>
        <p:txBody>
          <a:bodyPr anchor="ctr" anchorCtr="0">
            <a:normAutofit/>
          </a:bodyPr>
          <a:lstStyle>
            <a:lvl1pPr>
              <a:defRPr sz="1600"/>
            </a:lvl1pPr>
          </a:lstStyle>
          <a:p>
            <a:r>
              <a:rPr lang="en-US" dirty="0"/>
              <a:t>Click icon to add picture</a:t>
            </a:r>
          </a:p>
        </p:txBody>
      </p:sp>
      <p:sp>
        <p:nvSpPr>
          <p:cNvPr id="8" name="Picture Placeholder 12"/>
          <p:cNvSpPr>
            <a:spLocks noGrp="1"/>
          </p:cNvSpPr>
          <p:nvPr>
            <p:ph type="pic" sz="quarter" idx="20"/>
          </p:nvPr>
        </p:nvSpPr>
        <p:spPr>
          <a:xfrm>
            <a:off x="655637" y="3230912"/>
            <a:ext cx="2743200" cy="2743200"/>
          </a:xfrm>
          <a:prstGeom prst="ellipse">
            <a:avLst/>
          </a:prstGeom>
        </p:spPr>
        <p:txBody>
          <a:bodyPr anchor="ctr" anchorCtr="0">
            <a:normAutofit/>
          </a:bodyPr>
          <a:lstStyle>
            <a:lvl1pPr>
              <a:defRPr sz="1600"/>
            </a:lvl1pPr>
          </a:lstStyle>
          <a:p>
            <a:r>
              <a:rPr lang="en-US" dirty="0"/>
              <a:t>Click icon to add picture</a:t>
            </a:r>
          </a:p>
        </p:txBody>
      </p:sp>
      <p:sp>
        <p:nvSpPr>
          <p:cNvPr id="15" name="Text Placeholder 3"/>
          <p:cNvSpPr>
            <a:spLocks noGrp="1"/>
          </p:cNvSpPr>
          <p:nvPr>
            <p:ph type="body" sz="quarter" idx="22" hasCustomPrompt="1"/>
          </p:nvPr>
        </p:nvSpPr>
        <p:spPr>
          <a:xfrm>
            <a:off x="3782201" y="4130622"/>
            <a:ext cx="8374910" cy="1788182"/>
          </a:xfrm>
        </p:spPr>
        <p:txBody>
          <a:bodyPr wrap="square">
            <a:spAutoFit/>
          </a:bodyPr>
          <a:lstStyle>
            <a:lvl1pPr marL="0" indent="0">
              <a:buNone/>
              <a:defRPr baseline="0">
                <a:solidFill>
                  <a:srgbClr val="67217A"/>
                </a:solidFill>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17" name="Text Placeholder 3"/>
          <p:cNvSpPr>
            <a:spLocks noGrp="1"/>
          </p:cNvSpPr>
          <p:nvPr>
            <p:ph type="body" sz="quarter" idx="23" hasCustomPrompt="1"/>
          </p:nvPr>
        </p:nvSpPr>
        <p:spPr>
          <a:xfrm>
            <a:off x="3759295" y="3230912"/>
            <a:ext cx="8374910" cy="849463"/>
          </a:xfrm>
        </p:spPr>
        <p:txBody>
          <a:bodyPr wrap="square">
            <a:spAutoFit/>
          </a:bodyPr>
          <a:lstStyle>
            <a:lvl1pPr marL="0" indent="0">
              <a:buNone/>
              <a:defRPr lang="en-US" sz="48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Speaker name</a:t>
            </a:r>
          </a:p>
        </p:txBody>
      </p:sp>
      <p:sp>
        <p:nvSpPr>
          <p:cNvPr id="18" name="Text Placeholder 3"/>
          <p:cNvSpPr>
            <a:spLocks noGrp="1"/>
          </p:cNvSpPr>
          <p:nvPr>
            <p:ph type="body" sz="quarter" idx="24" hasCustomPrompt="1"/>
          </p:nvPr>
        </p:nvSpPr>
        <p:spPr>
          <a:xfrm>
            <a:off x="3782201" y="367267"/>
            <a:ext cx="8374910" cy="849463"/>
          </a:xfrm>
        </p:spPr>
        <p:txBody>
          <a:bodyPr wrap="square">
            <a:spAutoFit/>
          </a:bodyPr>
          <a:lstStyle>
            <a:lvl1pPr marL="0" indent="0">
              <a:buNone/>
              <a:defRPr lang="en-US" sz="48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Speaker name</a:t>
            </a:r>
          </a:p>
        </p:txBody>
      </p:sp>
    </p:spTree>
    <p:extLst>
      <p:ext uri="{BB962C8B-B14F-4D97-AF65-F5344CB8AC3E}">
        <p14:creationId xmlns:p14="http://schemas.microsoft.com/office/powerpoint/2010/main" val="29464968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p:bg>
      <p:bgPr>
        <a:solidFill>
          <a:srgbClr val="67217A"/>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solidFill>
                  <a:schemeClr val="bg1"/>
                </a:solidFill>
              </a:defRPr>
            </a:lvl1pPr>
          </a:lstStyle>
          <a:p>
            <a:r>
              <a:rPr lang="en-US" dirty="0"/>
              <a:t>Section1</a:t>
            </a:r>
          </a:p>
        </p:txBody>
      </p:sp>
      <p:sp>
        <p:nvSpPr>
          <p:cNvPr id="10" name="Rectangle 9"/>
          <p:cNvSpPr/>
          <p:nvPr userDrawn="1"/>
        </p:nvSpPr>
        <p:spPr>
          <a:xfrm>
            <a:off x="8827892" y="6157051"/>
            <a:ext cx="3031664"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109944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foto">
    <p:bg>
      <p:bgPr>
        <a:solidFill>
          <a:srgbClr val="67217A"/>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custDataLst>
              <p:custData r:id="rId1"/>
            </p:custDataLst>
          </p:nvPr>
        </p:nvSpPr>
        <p:spPr bwMode="ltGray">
          <a:xfrm>
            <a:off x="6219825" y="1"/>
            <a:ext cx="6216650" cy="6992587"/>
          </a:xfrm>
          <a:blipFill>
            <a:blip r:embed="rId3"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6" name="Title 1"/>
          <p:cNvSpPr>
            <a:spLocks noGrp="1"/>
          </p:cNvSpPr>
          <p:nvPr>
            <p:ph type="title" hasCustomPrompt="1"/>
          </p:nvPr>
        </p:nvSpPr>
        <p:spPr>
          <a:xfrm>
            <a:off x="274702" y="2117165"/>
            <a:ext cx="5714935" cy="1837298"/>
          </a:xfrm>
          <a:noFill/>
        </p:spPr>
        <p:txBody>
          <a:bodyPr lIns="146304" tIns="91440" rIns="146304" bIns="91440" anchor="t" anchorCtr="0"/>
          <a:lstStyle>
            <a:lvl1pPr>
              <a:defRPr sz="5400" spc="-100" baseline="0">
                <a:solidFill>
                  <a:schemeClr val="bg1"/>
                </a:solidFill>
              </a:defRPr>
            </a:lvl1pPr>
          </a:lstStyle>
          <a:p>
            <a:r>
              <a:rPr lang="en-US" dirty="0"/>
              <a:t>Section1</a:t>
            </a:r>
          </a:p>
        </p:txBody>
      </p:sp>
    </p:spTree>
    <p:extLst>
      <p:ext uri="{BB962C8B-B14F-4D97-AF65-F5344CB8AC3E}">
        <p14:creationId xmlns:p14="http://schemas.microsoft.com/office/powerpoint/2010/main" val="224968164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to slide">
    <p:spTree>
      <p:nvGrpSpPr>
        <p:cNvPr id="1" name=""/>
        <p:cNvGrpSpPr/>
        <p:nvPr/>
      </p:nvGrpSpPr>
      <p:grpSpPr>
        <a:xfrm>
          <a:off x="0" y="0"/>
          <a:ext cx="0" cy="0"/>
          <a:chOff x="0" y="0"/>
          <a:chExt cx="0" cy="0"/>
        </a:xfrm>
      </p:grpSpPr>
      <p:sp>
        <p:nvSpPr>
          <p:cNvPr id="5" name="Picture Placeholder 4"/>
          <p:cNvSpPr>
            <a:spLocks noGrp="1"/>
          </p:cNvSpPr>
          <p:nvPr>
            <p:ph type="pic" sz="quarter" idx="10"/>
            <p:custDataLst>
              <p:custData r:id="rId1"/>
            </p:custDataLst>
          </p:nvPr>
        </p:nvSpPr>
        <p:spPr bwMode="ltGray">
          <a:xfrm>
            <a:off x="6219825" y="1"/>
            <a:ext cx="6216650" cy="6992587"/>
          </a:xfrm>
          <a:blipFill>
            <a:blip r:embed="rId3"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6" name="Title 1"/>
          <p:cNvSpPr>
            <a:spLocks noGrp="1"/>
          </p:cNvSpPr>
          <p:nvPr>
            <p:ph type="title" hasCustomPrompt="1"/>
          </p:nvPr>
        </p:nvSpPr>
        <p:spPr>
          <a:xfrm>
            <a:off x="274702" y="2117165"/>
            <a:ext cx="5714935" cy="1837298"/>
          </a:xfrm>
          <a:noFill/>
        </p:spPr>
        <p:txBody>
          <a:bodyPr lIns="146304" tIns="91440" rIns="146304" bIns="91440" anchor="t" anchorCtr="0"/>
          <a:lstStyle>
            <a:lvl1pPr>
              <a:defRPr sz="5400" spc="-100" baseline="0">
                <a:solidFill>
                  <a:srgbClr val="67217A"/>
                </a:solidFill>
              </a:defRPr>
            </a:lvl1pPr>
          </a:lstStyle>
          <a:p>
            <a:r>
              <a:rPr lang="en-US" dirty="0"/>
              <a:t>Section1</a:t>
            </a:r>
          </a:p>
        </p:txBody>
      </p:sp>
    </p:spTree>
    <p:extLst>
      <p:ext uri="{BB962C8B-B14F-4D97-AF65-F5344CB8AC3E}">
        <p14:creationId xmlns:p14="http://schemas.microsoft.com/office/powerpoint/2010/main" val="2523717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75" r:id="rId1"/>
    <p:sldLayoutId id="2147484264" r:id="rId2"/>
    <p:sldLayoutId id="2147484274" r:id="rId3"/>
    <p:sldLayoutId id="2147484266" r:id="rId4"/>
    <p:sldLayoutId id="2147484330" r:id="rId5"/>
    <p:sldLayoutId id="2147484331" r:id="rId6"/>
    <p:sldLayoutId id="2147484320" r:id="rId7"/>
    <p:sldLayoutId id="2147484326" r:id="rId8"/>
    <p:sldLayoutId id="2147484329" r:id="rId9"/>
    <p:sldLayoutId id="2147484323" r:id="rId10"/>
    <p:sldLayoutId id="2147484328" r:id="rId11"/>
    <p:sldLayoutId id="2147484325" r:id="rId12"/>
    <p:sldLayoutId id="2147484324" r:id="rId13"/>
    <p:sldLayoutId id="2147484332" r:id="rId14"/>
    <p:sldLayoutId id="2147484327" r:id="rId15"/>
    <p:sldLayoutId id="2147484276" r:id="rId16"/>
    <p:sldLayoutId id="2147484267" r:id="rId17"/>
    <p:sldLayoutId id="2147484268" r:id="rId18"/>
    <p:sldLayoutId id="2147484269" r:id="rId19"/>
    <p:sldLayoutId id="2147484270" r:id="rId20"/>
    <p:sldLayoutId id="2147484271" r:id="rId21"/>
    <p:sldLayoutId id="2147484272" r:id="rId22"/>
    <p:sldLayoutId id="2147484273" r:id="rId23"/>
    <p:sldLayoutId id="2147484277" r:id="rId24"/>
    <p:sldLayoutId id="2147484263" r:id="rId25"/>
    <p:sldLayoutId id="2147484307"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customXml" Target="../../customXml/item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21.jp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591558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4837" y="1592262"/>
            <a:ext cx="7162735" cy="1837298"/>
          </a:xfrm>
        </p:spPr>
        <p:txBody>
          <a:bodyPr/>
          <a:lstStyle/>
          <a:p>
            <a:r>
              <a:rPr lang="en-US" i="1" dirty="0"/>
              <a:t>Holistic UX</a:t>
            </a:r>
            <a:br>
              <a:rPr lang="en-US" i="1" dirty="0"/>
            </a:br>
            <a:br>
              <a:rPr lang="en-US" i="1" dirty="0"/>
            </a:br>
            <a:r>
              <a:rPr lang="en-US" i="1" dirty="0">
                <a:cs typeface="Lato Regular"/>
              </a:rPr>
              <a:t>Designing Ubiquitous Multi-device Experiences</a:t>
            </a:r>
            <a:endParaRPr lang="en-US" sz="8000" i="1" dirty="0">
              <a:cs typeface="Lato Regular"/>
            </a:endParaRPr>
          </a:p>
        </p:txBody>
      </p:sp>
      <p:sp>
        <p:nvSpPr>
          <p:cNvPr id="5" name="CuadroTexto 4"/>
          <p:cNvSpPr txBox="1"/>
          <p:nvPr/>
        </p:nvSpPr>
        <p:spPr>
          <a:xfrm>
            <a:off x="9840122" y="6632827"/>
            <a:ext cx="2596352" cy="461665"/>
          </a:xfrm>
          <a:prstGeom prst="rect">
            <a:avLst/>
          </a:prstGeom>
          <a:noFill/>
        </p:spPr>
        <p:txBody>
          <a:bodyPr wrap="none" lIns="182880" tIns="146304" rIns="182880" bIns="146304" rtlCol="0">
            <a:spAutoFit/>
          </a:bodyPr>
          <a:lstStyle/>
          <a:p>
            <a:pPr>
              <a:lnSpc>
                <a:spcPct val="90000"/>
              </a:lnSpc>
              <a:spcAft>
                <a:spcPts val="600"/>
              </a:spcAft>
            </a:pPr>
            <a:r>
              <a:rPr lang="es-ES_tradnl" sz="1200" dirty="0">
                <a:solidFill>
                  <a:schemeClr val="bg1"/>
                </a:solidFill>
              </a:rPr>
              <a:t>www.flickr.com/photos/skewgee/</a:t>
            </a:r>
          </a:p>
        </p:txBody>
      </p:sp>
    </p:spTree>
    <p:extLst>
      <p:ext uri="{BB962C8B-B14F-4D97-AF65-F5344CB8AC3E}">
        <p14:creationId xmlns:p14="http://schemas.microsoft.com/office/powerpoint/2010/main" val="8163595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9840122" y="6632827"/>
            <a:ext cx="2596352" cy="461665"/>
          </a:xfrm>
          <a:prstGeom prst="rect">
            <a:avLst/>
          </a:prstGeom>
          <a:noFill/>
        </p:spPr>
        <p:txBody>
          <a:bodyPr wrap="none" lIns="182880" tIns="146304" rIns="182880" bIns="146304" rtlCol="0">
            <a:spAutoFit/>
          </a:bodyPr>
          <a:lstStyle/>
          <a:p>
            <a:pPr>
              <a:lnSpc>
                <a:spcPct val="90000"/>
              </a:lnSpc>
              <a:spcAft>
                <a:spcPts val="600"/>
              </a:spcAft>
            </a:pPr>
            <a:r>
              <a:rPr lang="es-ES_tradnl" sz="1200" dirty="0">
                <a:solidFill>
                  <a:schemeClr val="bg1"/>
                </a:solidFill>
              </a:rPr>
              <a:t>www.flickr.com/photos/skewgee/</a:t>
            </a:r>
          </a:p>
        </p:txBody>
      </p:sp>
      <p:sp>
        <p:nvSpPr>
          <p:cNvPr id="3" name="CuadroTexto 2"/>
          <p:cNvSpPr txBox="1"/>
          <p:nvPr/>
        </p:nvSpPr>
        <p:spPr>
          <a:xfrm>
            <a:off x="1112837" y="1439862"/>
            <a:ext cx="10742493" cy="3185487"/>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800" dirty="0">
                <a:solidFill>
                  <a:schemeClr val="bg1"/>
                </a:solidFill>
                <a:latin typeface="+mj-lt"/>
              </a:rPr>
              <a:t>Your “product” is really a service</a:t>
            </a:r>
          </a:p>
          <a:p>
            <a:pPr marL="342900" indent="-342900">
              <a:lnSpc>
                <a:spcPct val="90000"/>
              </a:lnSpc>
              <a:spcAft>
                <a:spcPts val="600"/>
              </a:spcAft>
              <a:buFont typeface="Arial" panose="020B0604020202020204" pitchFamily="34" charset="0"/>
              <a:buChar char="•"/>
            </a:pPr>
            <a:r>
              <a:rPr lang="en-US" sz="4800" dirty="0">
                <a:solidFill>
                  <a:schemeClr val="bg1"/>
                </a:solidFill>
                <a:latin typeface="+mj-lt"/>
              </a:rPr>
              <a:t>It’s the user who’s mobile</a:t>
            </a:r>
          </a:p>
          <a:p>
            <a:pPr marL="342900" indent="-342900">
              <a:lnSpc>
                <a:spcPct val="90000"/>
              </a:lnSpc>
              <a:spcAft>
                <a:spcPts val="600"/>
              </a:spcAft>
              <a:buFont typeface="Arial" panose="020B0604020202020204" pitchFamily="34" charset="0"/>
              <a:buChar char="•"/>
            </a:pPr>
            <a:r>
              <a:rPr lang="en-US" sz="4800" dirty="0">
                <a:solidFill>
                  <a:schemeClr val="bg1"/>
                </a:solidFill>
                <a:latin typeface="+mj-lt"/>
              </a:rPr>
              <a:t>Wide-angle UX (outside your interface)</a:t>
            </a:r>
          </a:p>
          <a:p>
            <a:pPr marL="342900" indent="-342900">
              <a:lnSpc>
                <a:spcPct val="90000"/>
              </a:lnSpc>
              <a:spcAft>
                <a:spcPts val="600"/>
              </a:spcAft>
              <a:buFont typeface="Arial" panose="020B0604020202020204" pitchFamily="34" charset="0"/>
              <a:buChar char="•"/>
            </a:pPr>
            <a:r>
              <a:rPr lang="en-US" sz="4800" dirty="0">
                <a:solidFill>
                  <a:schemeClr val="bg1"/>
                </a:solidFill>
                <a:latin typeface="+mj-lt"/>
              </a:rPr>
              <a:t>Best available screen</a:t>
            </a:r>
          </a:p>
        </p:txBody>
      </p:sp>
      <p:sp>
        <p:nvSpPr>
          <p:cNvPr id="6" name="CuadroTexto 5"/>
          <p:cNvSpPr txBox="1"/>
          <p:nvPr/>
        </p:nvSpPr>
        <p:spPr>
          <a:xfrm>
            <a:off x="503237" y="6225023"/>
            <a:ext cx="4582729" cy="815608"/>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bg1"/>
                </a:solidFill>
                <a:latin typeface="+mj-lt"/>
              </a:rPr>
              <a:t>Christian </a:t>
            </a:r>
            <a:r>
              <a:rPr lang="en-US" sz="1600" dirty="0" err="1">
                <a:solidFill>
                  <a:schemeClr val="bg1"/>
                </a:solidFill>
                <a:latin typeface="+mj-lt"/>
              </a:rPr>
              <a:t>Crumlish</a:t>
            </a:r>
            <a:r>
              <a:rPr lang="en-US" sz="1600" dirty="0">
                <a:solidFill>
                  <a:schemeClr val="bg1"/>
                </a:solidFill>
                <a:latin typeface="+mj-lt"/>
              </a:rPr>
              <a:t> | Director of Product, </a:t>
            </a:r>
            <a:r>
              <a:rPr lang="en-US" sz="1600" dirty="0" err="1">
                <a:solidFill>
                  <a:schemeClr val="bg1"/>
                </a:solidFill>
                <a:latin typeface="+mj-lt"/>
              </a:rPr>
              <a:t>CloudOn</a:t>
            </a:r>
            <a:endParaRPr lang="en-US" sz="1600" dirty="0">
              <a:solidFill>
                <a:schemeClr val="bg1"/>
              </a:solidFill>
              <a:latin typeface="+mj-lt"/>
            </a:endParaRPr>
          </a:p>
          <a:p>
            <a:pPr>
              <a:lnSpc>
                <a:spcPct val="90000"/>
              </a:lnSpc>
              <a:spcAft>
                <a:spcPts val="600"/>
              </a:spcAft>
            </a:pPr>
            <a:endParaRPr lang="es-ES_tradnl" sz="1600" dirty="0" err="1">
              <a:solidFill>
                <a:schemeClr val="bg1"/>
              </a:solidFill>
              <a:latin typeface="+mj-lt"/>
            </a:endParaRPr>
          </a:p>
        </p:txBody>
      </p:sp>
    </p:spTree>
    <p:extLst>
      <p:ext uri="{BB962C8B-B14F-4D97-AF65-F5344CB8AC3E}">
        <p14:creationId xmlns:p14="http://schemas.microsoft.com/office/powerpoint/2010/main" val="23229606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9840122" y="6632827"/>
            <a:ext cx="2596352" cy="461665"/>
          </a:xfrm>
          <a:prstGeom prst="rect">
            <a:avLst/>
          </a:prstGeom>
          <a:noFill/>
        </p:spPr>
        <p:txBody>
          <a:bodyPr wrap="none" lIns="182880" tIns="146304" rIns="182880" bIns="146304" rtlCol="0">
            <a:spAutoFit/>
          </a:bodyPr>
          <a:lstStyle/>
          <a:p>
            <a:pPr>
              <a:lnSpc>
                <a:spcPct val="90000"/>
              </a:lnSpc>
              <a:spcAft>
                <a:spcPts val="600"/>
              </a:spcAft>
            </a:pPr>
            <a:r>
              <a:rPr lang="es-ES_tradnl" sz="1200" dirty="0">
                <a:solidFill>
                  <a:schemeClr val="bg1"/>
                </a:solidFill>
              </a:rPr>
              <a:t>www.flickr.com/photos/skewgee/</a:t>
            </a:r>
          </a:p>
        </p:txBody>
      </p:sp>
      <p:sp>
        <p:nvSpPr>
          <p:cNvPr id="6" name="Oval 2"/>
          <p:cNvSpPr/>
          <p:nvPr/>
        </p:nvSpPr>
        <p:spPr>
          <a:xfrm>
            <a:off x="2941637" y="525462"/>
            <a:ext cx="6480955" cy="56308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s-ES" sz="3600" dirty="0"/>
              <a:t>Contexto</a:t>
            </a:r>
          </a:p>
        </p:txBody>
      </p:sp>
      <p:sp>
        <p:nvSpPr>
          <p:cNvPr id="7" name="Rectangle 3"/>
          <p:cNvSpPr/>
          <p:nvPr/>
        </p:nvSpPr>
        <p:spPr>
          <a:xfrm>
            <a:off x="2179637" y="2354262"/>
            <a:ext cx="4085099" cy="174444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ES" sz="5400" dirty="0"/>
              <a:t>Metas</a:t>
            </a:r>
          </a:p>
        </p:txBody>
      </p:sp>
      <p:pic>
        <p:nvPicPr>
          <p:cNvPr id="8" name="Picture 2" descr="https://cdn1.iconfinder.com/data/icons/softwaredemo/PNG/256x256/User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9037" y="1897062"/>
            <a:ext cx="2782192" cy="2782192"/>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p:cNvSpPr txBox="1"/>
          <p:nvPr/>
        </p:nvSpPr>
        <p:spPr>
          <a:xfrm>
            <a:off x="481493" y="6278884"/>
            <a:ext cx="1733295" cy="815608"/>
          </a:xfrm>
          <a:prstGeom prst="rect">
            <a:avLst/>
          </a:prstGeom>
          <a:noFill/>
        </p:spPr>
        <p:txBody>
          <a:bodyPr wrap="none" lIns="182880" tIns="146304" rIns="182880" bIns="146304" rtlCol="0">
            <a:spAutoFit/>
          </a:bodyPr>
          <a:lstStyle/>
          <a:p>
            <a:pPr>
              <a:lnSpc>
                <a:spcPct val="90000"/>
              </a:lnSpc>
              <a:spcAft>
                <a:spcPts val="600"/>
              </a:spcAft>
            </a:pPr>
            <a:r>
              <a:rPr lang="es-ES" sz="1600" dirty="0">
                <a:solidFill>
                  <a:schemeClr val="bg1"/>
                </a:solidFill>
                <a:latin typeface="+mj-lt"/>
              </a:rPr>
              <a:t>Creación propia</a:t>
            </a:r>
          </a:p>
          <a:p>
            <a:pPr>
              <a:lnSpc>
                <a:spcPct val="90000"/>
              </a:lnSpc>
              <a:spcAft>
                <a:spcPts val="600"/>
              </a:spcAft>
            </a:pPr>
            <a:endParaRPr lang="es-ES" sz="1600" dirty="0">
              <a:solidFill>
                <a:schemeClr val="bg1"/>
              </a:solidFill>
              <a:latin typeface="+mj-lt"/>
            </a:endParaRPr>
          </a:p>
        </p:txBody>
      </p:sp>
    </p:spTree>
    <p:extLst>
      <p:ext uri="{BB962C8B-B14F-4D97-AF65-F5344CB8AC3E}">
        <p14:creationId xmlns:p14="http://schemas.microsoft.com/office/powerpoint/2010/main" val="3354336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9840122" y="6632827"/>
            <a:ext cx="2596352" cy="461665"/>
          </a:xfrm>
          <a:prstGeom prst="rect">
            <a:avLst/>
          </a:prstGeom>
          <a:noFill/>
        </p:spPr>
        <p:txBody>
          <a:bodyPr wrap="none" lIns="182880" tIns="146304" rIns="182880" bIns="146304" rtlCol="0">
            <a:spAutoFit/>
          </a:bodyPr>
          <a:lstStyle/>
          <a:p>
            <a:pPr>
              <a:lnSpc>
                <a:spcPct val="90000"/>
              </a:lnSpc>
              <a:spcAft>
                <a:spcPts val="600"/>
              </a:spcAft>
            </a:pPr>
            <a:r>
              <a:rPr lang="es-ES_tradnl" sz="1200" dirty="0">
                <a:solidFill>
                  <a:schemeClr val="bg1"/>
                </a:solidFill>
              </a:rPr>
              <a:t>www.flickr.com/photos/skewgee/</a:t>
            </a:r>
          </a:p>
        </p:txBody>
      </p:sp>
      <p:sp>
        <p:nvSpPr>
          <p:cNvPr id="3" name="CuadroTexto 2"/>
          <p:cNvSpPr txBox="1"/>
          <p:nvPr/>
        </p:nvSpPr>
        <p:spPr>
          <a:xfrm>
            <a:off x="1417637" y="1211262"/>
            <a:ext cx="10134600" cy="3773341"/>
          </a:xfrm>
          <a:prstGeom prst="rect">
            <a:avLst/>
          </a:prstGeom>
          <a:noFill/>
        </p:spPr>
        <p:txBody>
          <a:bodyPr wrap="square" lIns="182880" tIns="146304" rIns="182880" bIns="146304" rtlCol="0">
            <a:spAutoFit/>
          </a:bodyPr>
          <a:lstStyle/>
          <a:p>
            <a:pPr>
              <a:lnSpc>
                <a:spcPct val="90000"/>
              </a:lnSpc>
              <a:spcAft>
                <a:spcPts val="600"/>
              </a:spcAft>
            </a:pPr>
            <a:r>
              <a:rPr lang="es-ES" sz="6000" dirty="0">
                <a:solidFill>
                  <a:schemeClr val="bg1"/>
                </a:solidFill>
                <a:latin typeface="+mj-lt"/>
              </a:rPr>
              <a:t>Hacer de nuestros usuarios </a:t>
            </a:r>
            <a:r>
              <a:rPr lang="es-ES" sz="6000" b="1" dirty="0">
                <a:solidFill>
                  <a:schemeClr val="accent4">
                    <a:lumMod val="60000"/>
                    <a:lumOff val="40000"/>
                  </a:schemeClr>
                </a:solidFill>
              </a:rPr>
              <a:t>personas</a:t>
            </a:r>
            <a:r>
              <a:rPr lang="es-ES" sz="6000" dirty="0">
                <a:solidFill>
                  <a:schemeClr val="bg1"/>
                </a:solidFill>
                <a:latin typeface="+mj-lt"/>
              </a:rPr>
              <a:t> reales</a:t>
            </a:r>
          </a:p>
          <a:p>
            <a:pPr>
              <a:lnSpc>
                <a:spcPct val="90000"/>
              </a:lnSpc>
              <a:spcAft>
                <a:spcPts val="600"/>
              </a:spcAft>
            </a:pPr>
            <a:r>
              <a:rPr lang="es-ES" sz="6000" dirty="0">
                <a:solidFill>
                  <a:schemeClr val="bg1"/>
                </a:solidFill>
                <a:latin typeface="+mj-lt"/>
              </a:rPr>
              <a:t>con </a:t>
            </a:r>
            <a:r>
              <a:rPr lang="es-ES" sz="6000" b="1" dirty="0">
                <a:solidFill>
                  <a:schemeClr val="accent4">
                    <a:lumMod val="60000"/>
                    <a:lumOff val="40000"/>
                  </a:schemeClr>
                </a:solidFill>
              </a:rPr>
              <a:t>historias que contar</a:t>
            </a:r>
            <a:r>
              <a:rPr lang="es-ES" sz="6000" dirty="0">
                <a:solidFill>
                  <a:schemeClr val="bg1"/>
                </a:solidFill>
                <a:latin typeface="+mj-lt"/>
              </a:rPr>
              <a:t>:</a:t>
            </a:r>
          </a:p>
          <a:p>
            <a:pPr>
              <a:lnSpc>
                <a:spcPct val="90000"/>
              </a:lnSpc>
              <a:spcAft>
                <a:spcPts val="600"/>
              </a:spcAft>
            </a:pPr>
            <a:r>
              <a:rPr lang="es-ES" sz="6000" dirty="0">
                <a:solidFill>
                  <a:schemeClr val="bg1"/>
                </a:solidFill>
                <a:latin typeface="+mj-lt"/>
              </a:rPr>
              <a:t>Los escenarios de contexto</a:t>
            </a:r>
          </a:p>
        </p:txBody>
      </p:sp>
      <p:sp>
        <p:nvSpPr>
          <p:cNvPr id="2" name="CuadroTexto 1"/>
          <p:cNvSpPr txBox="1"/>
          <p:nvPr/>
        </p:nvSpPr>
        <p:spPr>
          <a:xfrm>
            <a:off x="1265237" y="6115762"/>
            <a:ext cx="2923942" cy="517065"/>
          </a:xfrm>
          <a:prstGeom prst="rect">
            <a:avLst/>
          </a:prstGeom>
          <a:noFill/>
        </p:spPr>
        <p:txBody>
          <a:bodyPr wrap="none" lIns="182880" tIns="146304" rIns="182880" bIns="146304" rtlCol="0">
            <a:spAutoFit/>
          </a:bodyPr>
          <a:lstStyle/>
          <a:p>
            <a:pPr>
              <a:lnSpc>
                <a:spcPct val="90000"/>
              </a:lnSpc>
              <a:spcAft>
                <a:spcPts val="600"/>
              </a:spcAft>
            </a:pPr>
            <a:r>
              <a:rPr lang="pt-BR" sz="1600" dirty="0">
                <a:solidFill>
                  <a:schemeClr val="bg1"/>
                </a:solidFill>
                <a:latin typeface="+mj-lt"/>
              </a:rPr>
              <a:t>Alan Cooper, Robert </a:t>
            </a:r>
            <a:r>
              <a:rPr lang="pt-BR" sz="1600" dirty="0" err="1">
                <a:solidFill>
                  <a:schemeClr val="bg1"/>
                </a:solidFill>
                <a:latin typeface="+mj-lt"/>
              </a:rPr>
              <a:t>Reimann</a:t>
            </a:r>
            <a:endParaRPr lang="es-ES_tradnl" sz="1600" dirty="0" err="1">
              <a:solidFill>
                <a:schemeClr val="bg1"/>
              </a:solidFill>
              <a:latin typeface="+mj-lt"/>
            </a:endParaRPr>
          </a:p>
        </p:txBody>
      </p:sp>
    </p:spTree>
    <p:extLst>
      <p:ext uri="{BB962C8B-B14F-4D97-AF65-F5344CB8AC3E}">
        <p14:creationId xmlns:p14="http://schemas.microsoft.com/office/powerpoint/2010/main" val="9371246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9840122" y="6632827"/>
            <a:ext cx="2596352" cy="461665"/>
          </a:xfrm>
          <a:prstGeom prst="rect">
            <a:avLst/>
          </a:prstGeom>
          <a:noFill/>
        </p:spPr>
        <p:txBody>
          <a:bodyPr wrap="none" lIns="182880" tIns="146304" rIns="182880" bIns="146304" rtlCol="0">
            <a:spAutoFit/>
          </a:bodyPr>
          <a:lstStyle/>
          <a:p>
            <a:pPr>
              <a:lnSpc>
                <a:spcPct val="90000"/>
              </a:lnSpc>
              <a:spcAft>
                <a:spcPts val="600"/>
              </a:spcAft>
            </a:pPr>
            <a:r>
              <a:rPr lang="es-ES_tradnl" sz="1200" dirty="0">
                <a:solidFill>
                  <a:schemeClr val="bg1"/>
                </a:solidFill>
              </a:rPr>
              <a:t>www.flickr.com/photos/skewgee/</a:t>
            </a:r>
          </a:p>
        </p:txBody>
      </p:sp>
      <p:sp>
        <p:nvSpPr>
          <p:cNvPr id="6" name="Content Placeholder 2"/>
          <p:cNvSpPr txBox="1">
            <a:spLocks/>
          </p:cNvSpPr>
          <p:nvPr/>
        </p:nvSpPr>
        <p:spPr>
          <a:xfrm>
            <a:off x="884237" y="1058862"/>
            <a:ext cx="11032958" cy="4697773"/>
          </a:xfrm>
          <a:prstGeom prst="rect">
            <a:avLst/>
          </a:prstGeom>
        </p:spPr>
        <p:txBody>
          <a:bodyPr>
            <a:normAutofit fontScale="85000"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Font typeface="Arial" pitchFamily="34" charset="0"/>
              <a:buNone/>
            </a:pPr>
            <a:r>
              <a:rPr lang="es-ES" sz="2400" dirty="0">
                <a:solidFill>
                  <a:schemeClr val="bg1"/>
                </a:solidFill>
              </a:rPr>
              <a:t>El comercial y el cliente se acercan a la mesa de Antonio. El comercial presenta al cliente y le dice a Antonio que el señor quiere que tasen su vehículo como parte de una operación de VN.</a:t>
            </a:r>
          </a:p>
          <a:p>
            <a:pPr marL="0" indent="0">
              <a:lnSpc>
                <a:spcPct val="110000"/>
              </a:lnSpc>
              <a:buFont typeface="Arial" pitchFamily="34" charset="0"/>
              <a:buNone/>
            </a:pPr>
            <a:r>
              <a:rPr lang="es-ES" sz="2400" dirty="0">
                <a:solidFill>
                  <a:schemeClr val="bg1"/>
                </a:solidFill>
              </a:rPr>
              <a:t>Antonio coge la tableta e invita al cliente a que le acompañe hasta el vehículo. Por el camino introduce la matrícula. Ve las tasaciones del vehículo y abre la última tasación para trabajar sobre ella. Según echa un vistazo a los datos en la app y al valor de tasación de </a:t>
            </a:r>
            <a:r>
              <a:rPr lang="es-ES" sz="2400" dirty="0" err="1">
                <a:solidFill>
                  <a:schemeClr val="bg1"/>
                </a:solidFill>
              </a:rPr>
              <a:t>eurotax</a:t>
            </a:r>
            <a:r>
              <a:rPr lang="es-ES" sz="2400" dirty="0">
                <a:solidFill>
                  <a:schemeClr val="bg1"/>
                </a:solidFill>
              </a:rPr>
              <a:t>, comienza una charla con el cliente para ganarse su confianza y le va preguntando datos como el tipo  de seguro que tiene y si tiene franquicia, si tiene el libro de revisiones al día y si las revisiones han sido en la casa o en otro taller, el estado de la ITV y si tiene la segunda llave del vehículo.</a:t>
            </a:r>
          </a:p>
          <a:p>
            <a:pPr marL="0" indent="0">
              <a:lnSpc>
                <a:spcPct val="110000"/>
              </a:lnSpc>
              <a:buFont typeface="Arial" pitchFamily="34" charset="0"/>
              <a:buNone/>
            </a:pPr>
            <a:r>
              <a:rPr lang="es-ES" sz="2400" dirty="0">
                <a:solidFill>
                  <a:schemeClr val="bg1"/>
                </a:solidFill>
              </a:rPr>
              <a:t>Comienza a dar la vuelta al vehículo, comienza por la parte de atrás, los faros están bien. Abre el capó para ver si tiene un golpe estructural y la rueda de repuesto que falta. Sigue dando la vuelta, el neumático trasero derecho está al 40% y la llanta es especial, anota una ralladura en la puerta trasera derecha introduce un importe le saca una foto y un bollo en la delantera del mismo lado introduce un importe, también le saca foto. Abre las puertas para comprobarlas y ve que la tapicería está bien, pero bastante sucia. </a:t>
            </a:r>
          </a:p>
          <a:p>
            <a:pPr marL="457200" indent="-457200">
              <a:lnSpc>
                <a:spcPct val="110000"/>
              </a:lnSpc>
              <a:buFont typeface="+mj-lt"/>
              <a:buAutoNum type="arabicPeriod"/>
            </a:pPr>
            <a:endParaRPr lang="es-ES" sz="2400" dirty="0">
              <a:solidFill>
                <a:schemeClr val="bg1"/>
              </a:solidFill>
            </a:endParaRPr>
          </a:p>
        </p:txBody>
      </p:sp>
    </p:spTree>
    <p:extLst>
      <p:ext uri="{BB962C8B-B14F-4D97-AF65-F5344CB8AC3E}">
        <p14:creationId xmlns:p14="http://schemas.microsoft.com/office/powerpoint/2010/main" val="498050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9840122" y="6632827"/>
            <a:ext cx="2596352" cy="461665"/>
          </a:xfrm>
          <a:prstGeom prst="rect">
            <a:avLst/>
          </a:prstGeom>
          <a:noFill/>
        </p:spPr>
        <p:txBody>
          <a:bodyPr wrap="none" lIns="182880" tIns="146304" rIns="182880" bIns="146304" rtlCol="0">
            <a:spAutoFit/>
          </a:bodyPr>
          <a:lstStyle/>
          <a:p>
            <a:pPr>
              <a:lnSpc>
                <a:spcPct val="90000"/>
              </a:lnSpc>
              <a:spcAft>
                <a:spcPts val="600"/>
              </a:spcAft>
            </a:pPr>
            <a:r>
              <a:rPr lang="es-ES_tradnl" sz="1200" dirty="0">
                <a:solidFill>
                  <a:schemeClr val="bg1"/>
                </a:solidFill>
              </a:rPr>
              <a:t>www.flickr.com/photos/skewgee/</a:t>
            </a:r>
          </a:p>
        </p:txBody>
      </p:sp>
      <p:sp>
        <p:nvSpPr>
          <p:cNvPr id="6" name="Content Placeholder 2"/>
          <p:cNvSpPr txBox="1">
            <a:spLocks/>
          </p:cNvSpPr>
          <p:nvPr/>
        </p:nvSpPr>
        <p:spPr>
          <a:xfrm>
            <a:off x="884237" y="1058862"/>
            <a:ext cx="11032958" cy="4697773"/>
          </a:xfrm>
          <a:prstGeom prst="rect">
            <a:avLst/>
          </a:prstGeom>
        </p:spPr>
        <p:txBody>
          <a:bodyPr>
            <a:normAutofit fontScale="85000" lnSpcReduction="2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s-ES" sz="2400" dirty="0">
                <a:solidFill>
                  <a:schemeClr val="bg1"/>
                </a:solidFill>
              </a:rPr>
              <a:t>Sigue dando la vuelta por delante, las ruedas delanteras están al 20%. Abre el capó para comprobar otro posible golpe estructural y de paso revisa los líquidos.</a:t>
            </a:r>
          </a:p>
          <a:p>
            <a:pPr marL="0" indent="0">
              <a:lnSpc>
                <a:spcPct val="120000"/>
              </a:lnSpc>
              <a:buNone/>
            </a:pPr>
            <a:r>
              <a:rPr lang="es-ES" sz="2400" dirty="0">
                <a:solidFill>
                  <a:schemeClr val="bg1"/>
                </a:solidFill>
              </a:rPr>
              <a:t>Abre las puertas del lado del conductor y revisa el neumático trasero de ese lado, al 40%.</a:t>
            </a:r>
          </a:p>
          <a:p>
            <a:pPr marL="0" indent="0">
              <a:lnSpc>
                <a:spcPct val="120000"/>
              </a:lnSpc>
              <a:buNone/>
            </a:pPr>
            <a:r>
              <a:rPr lang="es-ES" sz="2400" dirty="0">
                <a:solidFill>
                  <a:schemeClr val="bg1"/>
                </a:solidFill>
              </a:rPr>
              <a:t>Se sienta en el asiento del conductor  y arranca el motor para ver el cuadro de mandos, las luces que son de </a:t>
            </a:r>
            <a:r>
              <a:rPr lang="es-ES" sz="2400" dirty="0" err="1">
                <a:solidFill>
                  <a:schemeClr val="bg1"/>
                </a:solidFill>
              </a:rPr>
              <a:t>xenon</a:t>
            </a:r>
            <a:r>
              <a:rPr lang="es-ES" sz="2400" dirty="0">
                <a:solidFill>
                  <a:schemeClr val="bg1"/>
                </a:solidFill>
              </a:rPr>
              <a:t> y está fundida la delantera derecha. Revisa que funcione el aire acondicionado y la calefacción. Le va haciendo una valoración de la pinta que tiene el vehículo.</a:t>
            </a:r>
          </a:p>
          <a:p>
            <a:pPr marL="0" indent="0">
              <a:lnSpc>
                <a:spcPct val="120000"/>
              </a:lnSpc>
              <a:buNone/>
            </a:pPr>
            <a:r>
              <a:rPr lang="es-ES" sz="2400" dirty="0">
                <a:solidFill>
                  <a:schemeClr val="bg1"/>
                </a:solidFill>
              </a:rPr>
              <a:t>Después realiza la prueba dinámica y lo único reseñable es que los frenos están regular y el motor cabecea. Embrague y dirección están bien.</a:t>
            </a:r>
          </a:p>
          <a:p>
            <a:pPr marL="0" indent="0">
              <a:lnSpc>
                <a:spcPct val="120000"/>
              </a:lnSpc>
              <a:buNone/>
            </a:pPr>
            <a:r>
              <a:rPr lang="es-ES" sz="2400" dirty="0">
                <a:solidFill>
                  <a:schemeClr val="bg1"/>
                </a:solidFill>
              </a:rPr>
              <a:t>Anota que el coche tiene volante multifunción y una bola de remolque y le saca las fotos estándar de VO. Y revisa el listado completo de lo que han encontrado. </a:t>
            </a:r>
          </a:p>
          <a:p>
            <a:pPr marL="0" indent="0">
              <a:lnSpc>
                <a:spcPct val="120000"/>
              </a:lnSpc>
              <a:buNone/>
            </a:pPr>
            <a:r>
              <a:rPr lang="es-ES" sz="2400" dirty="0">
                <a:solidFill>
                  <a:schemeClr val="bg1"/>
                </a:solidFill>
              </a:rPr>
              <a:t>Pide al cliente que le acompañe a su mesa, repasan la tasación en la Tablet, pregunta al cliente si daría un parte, que le dice que sí y lo anota. Introducen el importe definitivo y lo manda a imprimir.</a:t>
            </a:r>
          </a:p>
          <a:p>
            <a:pPr marL="0" indent="0">
              <a:lnSpc>
                <a:spcPct val="120000"/>
              </a:lnSpc>
              <a:buNone/>
            </a:pPr>
            <a:r>
              <a:rPr lang="es-ES" sz="2400" dirty="0">
                <a:solidFill>
                  <a:schemeClr val="bg1"/>
                </a:solidFill>
              </a:rPr>
              <a:t>El cliente firma la hoja impresa se despiden cordialmente y el comercial se lleva al cliente a VN.</a:t>
            </a:r>
          </a:p>
        </p:txBody>
      </p:sp>
    </p:spTree>
    <p:extLst>
      <p:ext uri="{BB962C8B-B14F-4D97-AF65-F5344CB8AC3E}">
        <p14:creationId xmlns:p14="http://schemas.microsoft.com/office/powerpoint/2010/main" val="35567973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08037" y="2735262"/>
            <a:ext cx="11887135" cy="1837298"/>
          </a:xfrm>
        </p:spPr>
        <p:txBody>
          <a:bodyPr/>
          <a:lstStyle/>
          <a:p>
            <a:r>
              <a:rPr lang="es-ES" dirty="0"/>
              <a:t>Code</a:t>
            </a:r>
            <a:endParaRPr lang="es-ES_tradnl" dirty="0"/>
          </a:p>
        </p:txBody>
      </p:sp>
    </p:spTree>
    <p:extLst>
      <p:ext uri="{BB962C8B-B14F-4D97-AF65-F5344CB8AC3E}">
        <p14:creationId xmlns:p14="http://schemas.microsoft.com/office/powerpoint/2010/main" val="1966142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27037" y="449262"/>
            <a:ext cx="11887135" cy="1881114"/>
          </a:xfrm>
        </p:spPr>
        <p:txBody>
          <a:bodyPr/>
          <a:lstStyle/>
          <a:p>
            <a:r>
              <a:rPr lang="es-ES" sz="4800" b="1" dirty="0">
                <a:solidFill>
                  <a:schemeClr val="accent4">
                    <a:lumMod val="60000"/>
                    <a:lumOff val="40000"/>
                  </a:schemeClr>
                </a:solidFill>
              </a:rPr>
              <a:t>Implementar Continuum en nuestra UWP:</a:t>
            </a:r>
            <a:br>
              <a:rPr lang="es-ES" sz="4800" b="1" dirty="0">
                <a:solidFill>
                  <a:schemeClr val="accent4">
                    <a:lumMod val="60000"/>
                    <a:lumOff val="40000"/>
                  </a:schemeClr>
                </a:solidFill>
              </a:rPr>
            </a:br>
            <a:endParaRPr lang="es-ES" sz="4800" dirty="0"/>
          </a:p>
        </p:txBody>
      </p:sp>
      <p:sp>
        <p:nvSpPr>
          <p:cNvPr id="3" name="CuadroTexto 2"/>
          <p:cNvSpPr txBox="1"/>
          <p:nvPr/>
        </p:nvSpPr>
        <p:spPr>
          <a:xfrm>
            <a:off x="1493837" y="2125662"/>
            <a:ext cx="9621865" cy="3268587"/>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s-ES" sz="4800" dirty="0">
                <a:solidFill>
                  <a:schemeClr val="bg1"/>
                </a:solidFill>
                <a:latin typeface="+mj-lt"/>
              </a:rPr>
              <a:t>Adaptar nuestra app al dispositivo.</a:t>
            </a:r>
          </a:p>
          <a:p>
            <a:pPr marL="342900" indent="-342900">
              <a:lnSpc>
                <a:spcPct val="90000"/>
              </a:lnSpc>
              <a:spcAft>
                <a:spcPts val="600"/>
              </a:spcAft>
              <a:buFont typeface="Arial" panose="020B0604020202020204" pitchFamily="34" charset="0"/>
              <a:buChar char="•"/>
            </a:pPr>
            <a:r>
              <a:rPr lang="es-ES" sz="4800" dirty="0">
                <a:solidFill>
                  <a:schemeClr val="bg1"/>
                </a:solidFill>
                <a:latin typeface="+mj-lt"/>
              </a:rPr>
              <a:t>Hacerlo en </a:t>
            </a:r>
            <a:r>
              <a:rPr lang="es-ES" sz="5400" b="1" dirty="0">
                <a:solidFill>
                  <a:schemeClr val="accent4">
                    <a:lumMod val="60000"/>
                    <a:lumOff val="40000"/>
                  </a:schemeClr>
                </a:solidFill>
                <a:latin typeface="+mj-lt"/>
              </a:rPr>
              <a:t>tiempo real</a:t>
            </a:r>
          </a:p>
          <a:p>
            <a:pPr marL="342900" indent="-342900">
              <a:lnSpc>
                <a:spcPct val="90000"/>
              </a:lnSpc>
              <a:spcAft>
                <a:spcPts val="600"/>
              </a:spcAft>
              <a:buFont typeface="Arial" panose="020B0604020202020204" pitchFamily="34" charset="0"/>
              <a:buChar char="•"/>
            </a:pPr>
            <a:r>
              <a:rPr lang="es-ES" sz="4800" dirty="0">
                <a:solidFill>
                  <a:schemeClr val="bg1"/>
                </a:solidFill>
                <a:latin typeface="+mj-lt"/>
              </a:rPr>
              <a:t>El mismo ensamblado</a:t>
            </a:r>
          </a:p>
          <a:p>
            <a:pPr>
              <a:lnSpc>
                <a:spcPct val="90000"/>
              </a:lnSpc>
              <a:spcAft>
                <a:spcPts val="600"/>
              </a:spcAft>
            </a:pPr>
            <a:endParaRPr lang="es-ES" sz="4800" dirty="0">
              <a:solidFill>
                <a:schemeClr val="bg1"/>
              </a:solidFill>
              <a:latin typeface="+mj-lt"/>
            </a:endParaRPr>
          </a:p>
        </p:txBody>
      </p:sp>
    </p:spTree>
    <p:extLst>
      <p:ext uri="{BB962C8B-B14F-4D97-AF65-F5344CB8AC3E}">
        <p14:creationId xmlns:p14="http://schemas.microsoft.com/office/powerpoint/2010/main" val="3896034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27037" y="449262"/>
            <a:ext cx="11887135" cy="1881114"/>
          </a:xfrm>
        </p:spPr>
        <p:txBody>
          <a:bodyPr/>
          <a:lstStyle/>
          <a:p>
            <a:r>
              <a:rPr lang="es-ES" sz="4800" b="1" dirty="0">
                <a:solidFill>
                  <a:schemeClr val="accent4">
                    <a:lumMod val="60000"/>
                    <a:lumOff val="40000"/>
                  </a:schemeClr>
                </a:solidFill>
              </a:rPr>
              <a:t>¡Yo lo quiero!, ¿cómo lo activo?</a:t>
            </a:r>
            <a:br>
              <a:rPr lang="es-ES" sz="4800" b="1" dirty="0">
                <a:solidFill>
                  <a:schemeClr val="accent4">
                    <a:lumMod val="60000"/>
                    <a:lumOff val="40000"/>
                  </a:schemeClr>
                </a:solidFill>
              </a:rPr>
            </a:br>
            <a:endParaRPr lang="es-ES" sz="4800" dirty="0"/>
          </a:p>
        </p:txBody>
      </p:sp>
      <p:sp>
        <p:nvSpPr>
          <p:cNvPr id="3" name="CuadroTexto 2"/>
          <p:cNvSpPr txBox="1"/>
          <p:nvPr/>
        </p:nvSpPr>
        <p:spPr>
          <a:xfrm>
            <a:off x="1341437" y="1973262"/>
            <a:ext cx="9418219" cy="1591205"/>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s-ES" sz="4400" dirty="0">
                <a:solidFill>
                  <a:schemeClr val="bg1"/>
                </a:solidFill>
                <a:latin typeface="+mj-lt"/>
              </a:rPr>
              <a:t>Cualquier App UWP viene preparada</a:t>
            </a:r>
          </a:p>
          <a:p>
            <a:pPr marL="342900" indent="-342900">
              <a:lnSpc>
                <a:spcPct val="90000"/>
              </a:lnSpc>
              <a:spcAft>
                <a:spcPts val="600"/>
              </a:spcAft>
              <a:buFont typeface="Arial" panose="020B0604020202020204" pitchFamily="34" charset="0"/>
              <a:buChar char="•"/>
            </a:pPr>
            <a:r>
              <a:rPr lang="es-ES" sz="4400" dirty="0">
                <a:solidFill>
                  <a:schemeClr val="bg1"/>
                </a:solidFill>
                <a:latin typeface="+mj-lt"/>
              </a:rPr>
              <a:t>Controles VS vienen ya preparados</a:t>
            </a:r>
          </a:p>
        </p:txBody>
      </p:sp>
      <p:sp>
        <p:nvSpPr>
          <p:cNvPr id="5" name="CuadroTexto 4"/>
          <p:cNvSpPr txBox="1"/>
          <p:nvPr>
            <p:custDataLst>
              <p:custData r:id="rId1"/>
            </p:custDataLst>
          </p:nvPr>
        </p:nvSpPr>
        <p:spPr>
          <a:xfrm>
            <a:off x="1351393" y="3344862"/>
            <a:ext cx="6777496" cy="2277547"/>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s-ES" sz="4400" dirty="0">
                <a:solidFill>
                  <a:schemeClr val="bg1"/>
                </a:solidFill>
                <a:latin typeface="+mj-lt"/>
              </a:rPr>
              <a:t>No cantes Victoria:</a:t>
            </a:r>
          </a:p>
          <a:p>
            <a:pPr>
              <a:lnSpc>
                <a:spcPct val="90000"/>
              </a:lnSpc>
              <a:spcAft>
                <a:spcPts val="600"/>
              </a:spcAft>
            </a:pPr>
            <a:r>
              <a:rPr lang="es-ES" sz="4400" dirty="0">
                <a:solidFill>
                  <a:schemeClr val="bg1"/>
                </a:solidFill>
                <a:latin typeface="+mj-lt"/>
              </a:rPr>
              <a:t>	- Adaptar tu Aplicación</a:t>
            </a:r>
          </a:p>
          <a:p>
            <a:pPr>
              <a:lnSpc>
                <a:spcPct val="90000"/>
              </a:lnSpc>
              <a:spcAft>
                <a:spcPts val="600"/>
              </a:spcAft>
            </a:pPr>
            <a:r>
              <a:rPr lang="es-ES" sz="4400" dirty="0">
                <a:solidFill>
                  <a:schemeClr val="bg1"/>
                </a:solidFill>
                <a:latin typeface="+mj-lt"/>
              </a:rPr>
              <a:t>	- Adaptar tus controles</a:t>
            </a:r>
          </a:p>
        </p:txBody>
      </p:sp>
    </p:spTree>
    <p:extLst>
      <p:ext uri="{BB962C8B-B14F-4D97-AF65-F5344CB8AC3E}">
        <p14:creationId xmlns:p14="http://schemas.microsoft.com/office/powerpoint/2010/main" val="4438517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4701" y="220662"/>
            <a:ext cx="11887135" cy="1837298"/>
          </a:xfrm>
        </p:spPr>
        <p:txBody>
          <a:bodyPr/>
          <a:lstStyle/>
          <a:p>
            <a:r>
              <a:rPr lang="es-ES" sz="4800" b="1" dirty="0">
                <a:solidFill>
                  <a:schemeClr val="accent4">
                    <a:lumMod val="60000"/>
                    <a:lumOff val="40000"/>
                  </a:schemeClr>
                </a:solidFill>
              </a:rPr>
              <a:t>Tus controles de siempre: ya preparados</a:t>
            </a:r>
            <a:endParaRPr lang="es-ES" sz="4800" dirty="0"/>
          </a:p>
        </p:txBody>
      </p:sp>
      <p:pic>
        <p:nvPicPr>
          <p:cNvPr id="3" name="Imagen 2"/>
          <p:cNvPicPr>
            <a:picLocks noChangeAspect="1"/>
          </p:cNvPicPr>
          <p:nvPr/>
        </p:nvPicPr>
        <p:blipFill>
          <a:blip r:embed="rId2"/>
          <a:stretch>
            <a:fillRect/>
          </a:stretch>
        </p:blipFill>
        <p:spPr>
          <a:xfrm>
            <a:off x="3819144" y="3713515"/>
            <a:ext cx="895350" cy="1123950"/>
          </a:xfrm>
          <a:prstGeom prst="rect">
            <a:avLst/>
          </a:prstGeom>
        </p:spPr>
      </p:pic>
      <p:pic>
        <p:nvPicPr>
          <p:cNvPr id="4" name="Imagen 3"/>
          <p:cNvPicPr>
            <a:picLocks noChangeAspect="1"/>
          </p:cNvPicPr>
          <p:nvPr/>
        </p:nvPicPr>
        <p:blipFill>
          <a:blip r:embed="rId3"/>
          <a:stretch>
            <a:fillRect/>
          </a:stretch>
        </p:blipFill>
        <p:spPr>
          <a:xfrm>
            <a:off x="6980304" y="3375494"/>
            <a:ext cx="1095375" cy="1628775"/>
          </a:xfrm>
          <a:prstGeom prst="rect">
            <a:avLst/>
          </a:prstGeom>
        </p:spPr>
      </p:pic>
      <p:sp>
        <p:nvSpPr>
          <p:cNvPr id="5" name="Flecha derecha 4"/>
          <p:cNvSpPr/>
          <p:nvPr/>
        </p:nvSpPr>
        <p:spPr bwMode="auto">
          <a:xfrm>
            <a:off x="5387214" y="3908895"/>
            <a:ext cx="1143000" cy="561975"/>
          </a:xfrm>
          <a:prstGeom prst="rightArrow">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E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Imagen 5"/>
          <p:cNvPicPr>
            <a:picLocks noChangeAspect="1"/>
          </p:cNvPicPr>
          <p:nvPr/>
        </p:nvPicPr>
        <p:blipFill>
          <a:blip r:embed="rId4"/>
          <a:stretch>
            <a:fillRect/>
          </a:stretch>
        </p:blipFill>
        <p:spPr>
          <a:xfrm>
            <a:off x="3174999" y="5607050"/>
            <a:ext cx="1762125" cy="457200"/>
          </a:xfrm>
          <a:prstGeom prst="rect">
            <a:avLst/>
          </a:prstGeom>
        </p:spPr>
      </p:pic>
      <p:sp>
        <p:nvSpPr>
          <p:cNvPr id="10" name="Flecha derecha 9"/>
          <p:cNvSpPr/>
          <p:nvPr/>
        </p:nvSpPr>
        <p:spPr bwMode="auto">
          <a:xfrm>
            <a:off x="5420517" y="5554663"/>
            <a:ext cx="1143000" cy="561975"/>
          </a:xfrm>
          <a:prstGeom prst="rightArrow">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E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magen 6"/>
          <p:cNvPicPr>
            <a:picLocks noChangeAspect="1"/>
          </p:cNvPicPr>
          <p:nvPr/>
        </p:nvPicPr>
        <p:blipFill>
          <a:blip r:embed="rId5"/>
          <a:stretch>
            <a:fillRect/>
          </a:stretch>
        </p:blipFill>
        <p:spPr>
          <a:xfrm>
            <a:off x="6980304" y="5616575"/>
            <a:ext cx="2057400" cy="438150"/>
          </a:xfrm>
          <a:prstGeom prst="rect">
            <a:avLst/>
          </a:prstGeom>
        </p:spPr>
      </p:pic>
      <p:pic>
        <p:nvPicPr>
          <p:cNvPr id="1032" name="Picture 8" descr="http://www.iconsdb.com/icons/preview/white/desktop-xx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8837" y="1405644"/>
            <a:ext cx="1538287" cy="1538287"/>
          </a:xfrm>
          <a:prstGeom prst="rect">
            <a:avLst/>
          </a:prstGeom>
          <a:noFill/>
          <a:extLst>
            <a:ext uri="{909E8E84-426E-40DD-AFC4-6F175D3DCCD1}">
              <a14:hiddenFill xmlns:a14="http://schemas.microsoft.com/office/drawing/2010/main">
                <a:solidFill>
                  <a:srgbClr val="FFFFFF"/>
                </a:solidFill>
              </a14:hiddenFill>
            </a:ext>
          </a:extLst>
        </p:spPr>
      </p:pic>
      <p:sp>
        <p:nvSpPr>
          <p:cNvPr id="13" name="Flecha derecha 12"/>
          <p:cNvSpPr/>
          <p:nvPr/>
        </p:nvSpPr>
        <p:spPr bwMode="auto">
          <a:xfrm>
            <a:off x="11442699" y="13407698"/>
            <a:ext cx="360536" cy="177264"/>
          </a:xfrm>
          <a:prstGeom prst="rightArrow">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E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1034" name="Picture 10" descr="http://www.iconsdb.com/icons/download/white/mobile-phone-8-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2987" y="1413582"/>
            <a:ext cx="1538286" cy="1538287"/>
          </a:xfrm>
          <a:prstGeom prst="rect">
            <a:avLst/>
          </a:prstGeom>
          <a:noFill/>
          <a:extLst>
            <a:ext uri="{909E8E84-426E-40DD-AFC4-6F175D3DCCD1}">
              <a14:hiddenFill xmlns:a14="http://schemas.microsoft.com/office/drawing/2010/main">
                <a:solidFill>
                  <a:srgbClr val="FFFFFF"/>
                </a:solidFill>
              </a14:hiddenFill>
            </a:ext>
          </a:extLst>
        </p:spPr>
      </p:pic>
      <p:sp>
        <p:nvSpPr>
          <p:cNvPr id="15" name="Flecha derecha 14"/>
          <p:cNvSpPr/>
          <p:nvPr/>
        </p:nvSpPr>
        <p:spPr bwMode="auto">
          <a:xfrm>
            <a:off x="5358638" y="1901737"/>
            <a:ext cx="1143000" cy="561975"/>
          </a:xfrm>
          <a:prstGeom prst="rightArrow">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E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326617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nchor="t"/>
          <a:lstStyle/>
          <a:p>
            <a:pPr lvl="0"/>
            <a:r>
              <a:rPr lang="pt-BR" sz="1800" dirty="0">
                <a:solidFill>
                  <a:srgbClr val="DCADE9"/>
                </a:solidFill>
              </a:rPr>
              <a:t>Alberto Guerra</a:t>
            </a:r>
          </a:p>
          <a:p>
            <a:pPr lvl="0"/>
            <a:r>
              <a:rPr lang="pt-BR" sz="1800" dirty="0">
                <a:solidFill>
                  <a:srgbClr val="DCADE9"/>
                </a:solidFill>
              </a:rPr>
              <a:t>MCSD Windows Store apps para C#</a:t>
            </a:r>
          </a:p>
          <a:p>
            <a:pPr lvl="0"/>
            <a:r>
              <a:rPr lang="pt-BR" sz="1800" dirty="0">
                <a:solidFill>
                  <a:srgbClr val="DCADE9"/>
                </a:solidFill>
              </a:rPr>
              <a:t>alberto@ilitia.com</a:t>
            </a:r>
          </a:p>
          <a:p>
            <a:pPr lvl="0"/>
            <a:endParaRPr lang="pt-BR" sz="1800" dirty="0">
              <a:solidFill>
                <a:srgbClr val="DCADE9"/>
              </a:solidFill>
            </a:endParaRPr>
          </a:p>
          <a:p>
            <a:pPr lvl="0"/>
            <a:r>
              <a:rPr lang="pt-BR" sz="1800" dirty="0">
                <a:solidFill>
                  <a:srgbClr val="DCADE9"/>
                </a:solidFill>
              </a:rPr>
              <a:t>Jon Burguera</a:t>
            </a:r>
          </a:p>
          <a:p>
            <a:pPr lvl="0"/>
            <a:r>
              <a:rPr lang="pt-BR" sz="1800" dirty="0">
                <a:solidFill>
                  <a:srgbClr val="DCADE9"/>
                </a:solidFill>
              </a:rPr>
              <a:t>UX manager</a:t>
            </a:r>
          </a:p>
          <a:p>
            <a:pPr lvl="0"/>
            <a:r>
              <a:rPr lang="pt-BR" sz="1800" dirty="0">
                <a:solidFill>
                  <a:srgbClr val="DCADE9"/>
                </a:solidFill>
              </a:rPr>
              <a:t>jon@ilitia.com</a:t>
            </a:r>
          </a:p>
        </p:txBody>
      </p:sp>
      <p:sp>
        <p:nvSpPr>
          <p:cNvPr id="3" name="Title 2"/>
          <p:cNvSpPr>
            <a:spLocks noGrp="1"/>
          </p:cNvSpPr>
          <p:nvPr>
            <p:ph type="title"/>
          </p:nvPr>
        </p:nvSpPr>
        <p:spPr/>
        <p:txBody>
          <a:bodyPr/>
          <a:lstStyle/>
          <a:p>
            <a:r>
              <a:rPr lang="es-ES" dirty="0"/>
              <a:t>Adaptando controles a Continuum</a:t>
            </a:r>
          </a:p>
        </p:txBody>
      </p:sp>
    </p:spTree>
    <p:extLst>
      <p:ext uri="{BB962C8B-B14F-4D97-AF65-F5344CB8AC3E}">
        <p14:creationId xmlns:p14="http://schemas.microsoft.com/office/powerpoint/2010/main" val="1910046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036637" y="2887662"/>
            <a:ext cx="4962525" cy="1552575"/>
          </a:xfrm>
          <a:prstGeom prst="rect">
            <a:avLst/>
          </a:prstGeom>
        </p:spPr>
      </p:pic>
      <p:sp>
        <p:nvSpPr>
          <p:cNvPr id="4" name="Título 1"/>
          <p:cNvSpPr txBox="1">
            <a:spLocks/>
          </p:cNvSpPr>
          <p:nvPr/>
        </p:nvSpPr>
        <p:spPr>
          <a:xfrm>
            <a:off x="274701" y="220662"/>
            <a:ext cx="11887135" cy="1837298"/>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s-ES" sz="4800" b="1" dirty="0">
                <a:solidFill>
                  <a:schemeClr val="accent4">
                    <a:lumMod val="60000"/>
                    <a:lumOff val="40000"/>
                  </a:schemeClr>
                </a:solidFill>
              </a:rPr>
              <a:t>¿Qué pasa con mis controles?</a:t>
            </a:r>
            <a:endParaRPr lang="es-ES" sz="4800" dirty="0"/>
          </a:p>
        </p:txBody>
      </p:sp>
      <p:sp>
        <p:nvSpPr>
          <p:cNvPr id="6" name="Flecha derecha 5"/>
          <p:cNvSpPr/>
          <p:nvPr/>
        </p:nvSpPr>
        <p:spPr bwMode="auto">
          <a:xfrm>
            <a:off x="6207598" y="3263896"/>
            <a:ext cx="1627324" cy="800101"/>
          </a:xfrm>
          <a:prstGeom prst="rightArrow">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E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magen 6"/>
          <p:cNvPicPr>
            <a:picLocks noChangeAspect="1"/>
          </p:cNvPicPr>
          <p:nvPr/>
        </p:nvPicPr>
        <p:blipFill>
          <a:blip r:embed="rId3"/>
          <a:stretch>
            <a:fillRect/>
          </a:stretch>
        </p:blipFill>
        <p:spPr>
          <a:xfrm>
            <a:off x="8390796" y="2163760"/>
            <a:ext cx="1504950" cy="3000375"/>
          </a:xfrm>
          <a:prstGeom prst="rect">
            <a:avLst/>
          </a:prstGeom>
        </p:spPr>
      </p:pic>
      <p:sp>
        <p:nvSpPr>
          <p:cNvPr id="8" name="Multiplicar 7"/>
          <p:cNvSpPr/>
          <p:nvPr/>
        </p:nvSpPr>
        <p:spPr bwMode="auto">
          <a:xfrm>
            <a:off x="6188105" y="2418553"/>
            <a:ext cx="1447800" cy="2490785"/>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E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98190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274701" y="220662"/>
            <a:ext cx="11887135" cy="1837298"/>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s-ES" sz="4800" b="1" dirty="0">
                <a:solidFill>
                  <a:schemeClr val="accent4">
                    <a:lumMod val="60000"/>
                    <a:lumOff val="40000"/>
                  </a:schemeClr>
                </a:solidFill>
              </a:rPr>
              <a:t>Herramientas para adaptar mi app (1)</a:t>
            </a:r>
            <a:endParaRPr lang="es-ES" sz="4800" dirty="0"/>
          </a:p>
        </p:txBody>
      </p:sp>
      <p:sp>
        <p:nvSpPr>
          <p:cNvPr id="4" name="Título 3"/>
          <p:cNvSpPr txBox="1">
            <a:spLocks noGrp="1"/>
          </p:cNvSpPr>
          <p:nvPr>
            <p:ph type="title"/>
          </p:nvPr>
        </p:nvSpPr>
        <p:spPr>
          <a:xfrm>
            <a:off x="1417637" y="1744662"/>
            <a:ext cx="9717917" cy="4028795"/>
          </a:xfrm>
          <a:prstGeom prst="rect">
            <a:avLst/>
          </a:prstGeom>
          <a:noFill/>
        </p:spPr>
        <p:txBody>
          <a:bodyPr wrap="none" lIns="182880" tIns="146304" rIns="182880" bIns="146304" rtlCol="0">
            <a:spAutoFit/>
          </a:bodyPr>
          <a:lstStyle/>
          <a:p>
            <a:pPr marL="342900" indent="-342900">
              <a:spcAft>
                <a:spcPts val="600"/>
              </a:spcAft>
              <a:buFont typeface="Arial" panose="020B0604020202020204" pitchFamily="34" charset="0"/>
              <a:buChar char="•"/>
            </a:pPr>
            <a:r>
              <a:rPr lang="es-ES" sz="4400" dirty="0">
                <a:solidFill>
                  <a:schemeClr val="bg1"/>
                </a:solidFill>
              </a:rPr>
              <a:t>Nuevos controles preparados para UWP</a:t>
            </a:r>
            <a:br>
              <a:rPr lang="es-ES" sz="4400" dirty="0">
                <a:solidFill>
                  <a:schemeClr val="bg1"/>
                </a:solidFill>
              </a:rPr>
            </a:br>
            <a:r>
              <a:rPr lang="es-ES" sz="4400" dirty="0"/>
              <a:t>	- SplitView</a:t>
            </a:r>
            <a:br>
              <a:rPr lang="es-ES" sz="4400" dirty="0"/>
            </a:br>
            <a:r>
              <a:rPr lang="es-ES" sz="4400" dirty="0"/>
              <a:t>	- RelativePanel</a:t>
            </a:r>
            <a:endParaRPr lang="es-ES" sz="4400" dirty="0">
              <a:solidFill>
                <a:schemeClr val="bg1"/>
              </a:solidFill>
            </a:endParaRPr>
          </a:p>
          <a:p>
            <a:pPr marL="342900" indent="-342900">
              <a:lnSpc>
                <a:spcPct val="90000"/>
              </a:lnSpc>
              <a:spcAft>
                <a:spcPts val="600"/>
              </a:spcAft>
              <a:buFont typeface="Arial" panose="020B0604020202020204" pitchFamily="34" charset="0"/>
              <a:buChar char="•"/>
            </a:pPr>
            <a:r>
              <a:rPr lang="es-ES" sz="4400" dirty="0">
                <a:solidFill>
                  <a:schemeClr val="bg1"/>
                </a:solidFill>
              </a:rPr>
              <a:t>Usar visual state triggers:</a:t>
            </a:r>
            <a:br>
              <a:rPr lang="es-ES" sz="4400" dirty="0">
                <a:solidFill>
                  <a:schemeClr val="bg1"/>
                </a:solidFill>
              </a:rPr>
            </a:br>
            <a:r>
              <a:rPr lang="es-ES" sz="4400" dirty="0"/>
              <a:t>	- AdaptiveTrigger</a:t>
            </a:r>
            <a:br>
              <a:rPr lang="es-ES" sz="4400" dirty="0"/>
            </a:br>
            <a:r>
              <a:rPr lang="es-ES" sz="4400" dirty="0"/>
              <a:t>	- Custom triggers</a:t>
            </a:r>
            <a:endParaRPr lang="es-ES" sz="4400" dirty="0">
              <a:solidFill>
                <a:schemeClr val="bg1"/>
              </a:solidFill>
            </a:endParaRPr>
          </a:p>
        </p:txBody>
      </p:sp>
    </p:spTree>
    <p:extLst>
      <p:ext uri="{BB962C8B-B14F-4D97-AF65-F5344CB8AC3E}">
        <p14:creationId xmlns:p14="http://schemas.microsoft.com/office/powerpoint/2010/main" val="25505686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274701" y="220662"/>
            <a:ext cx="11887135" cy="1837298"/>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s-ES" sz="4800" b="1" dirty="0">
                <a:solidFill>
                  <a:schemeClr val="accent4">
                    <a:lumMod val="60000"/>
                    <a:lumOff val="40000"/>
                  </a:schemeClr>
                </a:solidFill>
              </a:rPr>
              <a:t>Herramientas para adaptar mi app (2)</a:t>
            </a:r>
            <a:endParaRPr lang="es-ES" sz="4800" dirty="0"/>
          </a:p>
        </p:txBody>
      </p:sp>
      <p:sp>
        <p:nvSpPr>
          <p:cNvPr id="4" name="Título 3"/>
          <p:cNvSpPr txBox="1">
            <a:spLocks noGrp="1"/>
          </p:cNvSpPr>
          <p:nvPr>
            <p:ph type="title"/>
          </p:nvPr>
        </p:nvSpPr>
        <p:spPr>
          <a:xfrm>
            <a:off x="788294" y="1439862"/>
            <a:ext cx="11639789" cy="5025991"/>
          </a:xfrm>
          <a:prstGeom prst="rect">
            <a:avLst/>
          </a:prstGeom>
          <a:noFill/>
        </p:spPr>
        <p:txBody>
          <a:bodyPr wrap="none" lIns="182880" tIns="146304" rIns="182880" bIns="146304" rtlCol="0">
            <a:spAutoFit/>
          </a:bodyPr>
          <a:lstStyle/>
          <a:p>
            <a:pPr marL="342900" indent="-342900">
              <a:spcAft>
                <a:spcPts val="600"/>
              </a:spcAft>
              <a:buFont typeface="Arial" panose="020B0604020202020204" pitchFamily="34" charset="0"/>
              <a:buChar char="•"/>
            </a:pPr>
            <a:r>
              <a:rPr lang="es-ES" sz="4800" dirty="0">
                <a:solidFill>
                  <a:schemeClr val="bg1"/>
                </a:solidFill>
                <a:latin typeface="+mj-lt"/>
              </a:rPr>
              <a:t>Detectar</a:t>
            </a:r>
            <a:r>
              <a:rPr lang="en-US" sz="4800" dirty="0">
                <a:solidFill>
                  <a:schemeClr val="bg1"/>
                </a:solidFill>
                <a:latin typeface="+mj-lt"/>
              </a:rPr>
              <a:t> plataforma:</a:t>
            </a:r>
            <a:br>
              <a:rPr lang="en-US" sz="4800" dirty="0">
                <a:solidFill>
                  <a:schemeClr val="bg1"/>
                </a:solidFill>
                <a:latin typeface="+mj-lt"/>
              </a:rPr>
            </a:br>
            <a:r>
              <a:rPr lang="en-US" sz="4800" dirty="0">
                <a:solidFill>
                  <a:schemeClr val="bg1"/>
                </a:solidFill>
                <a:latin typeface="+mj-lt"/>
              </a:rPr>
              <a:t>	</a:t>
            </a:r>
            <a:r>
              <a:rPr lang="es-ES" sz="3600" dirty="0">
                <a:solidFill>
                  <a:schemeClr val="accent4">
                    <a:lumMod val="60000"/>
                    <a:lumOff val="40000"/>
                  </a:schemeClr>
                </a:solidFill>
              </a:rPr>
              <a:t>ResourceContext.GetForCurrentView().QualifierValues</a:t>
            </a:r>
            <a:br>
              <a:rPr lang="es-ES" sz="3600" dirty="0">
                <a:solidFill>
                  <a:schemeClr val="accent4">
                    <a:lumMod val="60000"/>
                    <a:lumOff val="40000"/>
                  </a:schemeClr>
                </a:solidFill>
              </a:rPr>
            </a:br>
            <a:r>
              <a:rPr lang="es-ES" sz="3600" dirty="0">
                <a:solidFill>
                  <a:schemeClr val="accent4">
                    <a:lumMod val="60000"/>
                    <a:lumOff val="40000"/>
                  </a:schemeClr>
                </a:solidFill>
              </a:rPr>
              <a:t>			</a:t>
            </a:r>
            <a:r>
              <a:rPr lang="es-ES" sz="3600" dirty="0"/>
              <a:t>- Desktop</a:t>
            </a:r>
            <a:br>
              <a:rPr lang="es-ES" sz="3600" dirty="0"/>
            </a:br>
            <a:r>
              <a:rPr lang="es-ES" sz="3600" dirty="0"/>
              <a:t>			- Mobile</a:t>
            </a:r>
            <a:endParaRPr lang="en-US" sz="3600" dirty="0">
              <a:solidFill>
                <a:schemeClr val="accent4">
                  <a:lumMod val="60000"/>
                  <a:lumOff val="40000"/>
                </a:schemeClr>
              </a:solidFill>
            </a:endParaRPr>
          </a:p>
          <a:p>
            <a:pPr marL="342900" indent="-342900">
              <a:spcAft>
                <a:spcPts val="600"/>
              </a:spcAft>
              <a:buFont typeface="Arial" panose="020B0604020202020204" pitchFamily="34" charset="0"/>
              <a:buChar char="•"/>
            </a:pPr>
            <a:r>
              <a:rPr lang="en-US" sz="4800" dirty="0">
                <a:solidFill>
                  <a:schemeClr val="bg1"/>
                </a:solidFill>
                <a:latin typeface="+mj-lt"/>
              </a:rPr>
              <a:t>Detectar el contexto óptimo:</a:t>
            </a:r>
            <a:br>
              <a:rPr lang="en-US" sz="4800" dirty="0">
                <a:solidFill>
                  <a:schemeClr val="bg1"/>
                </a:solidFill>
                <a:latin typeface="+mj-lt"/>
              </a:rPr>
            </a:br>
            <a:r>
              <a:rPr lang="en-US" sz="4800" dirty="0"/>
              <a:t>	</a:t>
            </a:r>
            <a:r>
              <a:rPr lang="es-ES" sz="3600" dirty="0">
                <a:solidFill>
                  <a:schemeClr val="accent4">
                    <a:lumMod val="60000"/>
                    <a:lumOff val="40000"/>
                  </a:schemeClr>
                </a:solidFill>
              </a:rPr>
              <a:t>UIViewSettings.GetForCurrentView().UserInteractionMode</a:t>
            </a:r>
            <a:br>
              <a:rPr lang="es-ES" sz="3600" dirty="0">
                <a:solidFill>
                  <a:schemeClr val="accent4">
                    <a:lumMod val="60000"/>
                    <a:lumOff val="40000"/>
                  </a:schemeClr>
                </a:solidFill>
              </a:rPr>
            </a:br>
            <a:r>
              <a:rPr lang="es-ES" sz="3600" dirty="0"/>
              <a:t>			- Mouse</a:t>
            </a:r>
            <a:br>
              <a:rPr lang="es-ES" sz="3600" dirty="0"/>
            </a:br>
            <a:r>
              <a:rPr lang="es-ES" sz="3600" dirty="0"/>
              <a:t>			- Touch</a:t>
            </a:r>
            <a:endParaRPr lang="en-US" sz="3600" dirty="0">
              <a:solidFill>
                <a:schemeClr val="bg1"/>
              </a:solidFill>
            </a:endParaRPr>
          </a:p>
        </p:txBody>
      </p:sp>
    </p:spTree>
    <p:extLst>
      <p:ext uri="{BB962C8B-B14F-4D97-AF65-F5344CB8AC3E}">
        <p14:creationId xmlns:p14="http://schemas.microsoft.com/office/powerpoint/2010/main" val="3550644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4637" y="3463641"/>
            <a:ext cx="8259697" cy="1837298"/>
          </a:xfrm>
        </p:spPr>
        <p:txBody>
          <a:bodyPr/>
          <a:lstStyle/>
          <a:p>
            <a:r>
              <a:rPr lang="es-ES" dirty="0"/>
              <a:t>Code</a:t>
            </a:r>
            <a:endParaRPr lang="es-ES_tradnl" dirty="0"/>
          </a:p>
        </p:txBody>
      </p:sp>
      <p:pic>
        <p:nvPicPr>
          <p:cNvPr id="1026" name="Picture 2" descr="http://www.camisetas-baratas.com/blog/wp-content/uploads/2014/11/serigrafia-negativo.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2" r="18344"/>
          <a:stretch/>
        </p:blipFill>
        <p:spPr bwMode="auto">
          <a:xfrm>
            <a:off x="3703637" y="-1"/>
            <a:ext cx="8763000" cy="6975433"/>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bwMode="auto">
          <a:xfrm>
            <a:off x="10820399" y="6469062"/>
            <a:ext cx="1646238" cy="381000"/>
          </a:xfrm>
          <a:prstGeom prst="rect">
            <a:avLst/>
          </a:prstGeom>
          <a:solidFill>
            <a:srgbClr val="1C20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ES_tradnl"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673775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s-ES_tradnl" dirty="0"/>
              <a:t>http://aka.ms/DOTNETT4S4</a:t>
            </a:r>
            <a:endParaRPr lang="es-ES" dirty="0"/>
          </a:p>
        </p:txBody>
      </p:sp>
      <p:pic>
        <p:nvPicPr>
          <p:cNvPr id="4" name="Marcador de posición de imagen 3"/>
          <p:cNvPicPr>
            <a:picLocks noGrp="1" noChangeAspect="1"/>
          </p:cNvPicPr>
          <p:nvPr>
            <p:ph type="pic" sz="quarter" idx="14"/>
          </p:nvPr>
        </p:nvPicPr>
        <p:blipFill>
          <a:blip r:embed="rId2"/>
          <a:srcRect/>
          <a:stretch>
            <a:fillRect/>
          </a:stretch>
        </p:blipFill>
        <p:spPr/>
      </p:pic>
    </p:spTree>
    <p:extLst>
      <p:ext uri="{BB962C8B-B14F-4D97-AF65-F5344CB8AC3E}">
        <p14:creationId xmlns:p14="http://schemas.microsoft.com/office/powerpoint/2010/main" val="18015092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s-ES_tradnl" dirty="0"/>
              <a:t>http://aka.ms/DOTNETT4S4</a:t>
            </a:r>
            <a:endParaRPr lang="es-ES" dirty="0"/>
          </a:p>
        </p:txBody>
      </p:sp>
      <p:pic>
        <p:nvPicPr>
          <p:cNvPr id="2" name="Marcador de posición de imagen 1"/>
          <p:cNvPicPr>
            <a:picLocks noGrp="1" noChangeAspect="1"/>
          </p:cNvPicPr>
          <p:nvPr>
            <p:ph type="pic" sz="quarter" idx="14"/>
          </p:nvPr>
        </p:nvPicPr>
        <p:blipFill>
          <a:blip r:embed="rId2"/>
          <a:srcRect/>
          <a:stretch>
            <a:fillRect/>
          </a:stretch>
        </p:blipFill>
        <p:spPr/>
      </p:pic>
      <p:sp>
        <p:nvSpPr>
          <p:cNvPr id="5" name="Marcador de texto 4"/>
          <p:cNvSpPr>
            <a:spLocks noGrp="1"/>
          </p:cNvSpPr>
          <p:nvPr>
            <p:ph type="body" sz="quarter" idx="12"/>
          </p:nvPr>
        </p:nvSpPr>
        <p:spPr/>
        <p:txBody>
          <a:bodyPr anchor="t"/>
          <a:lstStyle/>
          <a:p>
            <a:r>
              <a:rPr lang="pt-BR" sz="1800" dirty="0">
                <a:solidFill>
                  <a:srgbClr val="DCADE9"/>
                </a:solidFill>
              </a:rPr>
              <a:t>Alberto Guerra</a:t>
            </a:r>
          </a:p>
          <a:p>
            <a:r>
              <a:rPr lang="pt-BR" sz="1800" dirty="0">
                <a:solidFill>
                  <a:srgbClr val="DCADE9"/>
                </a:solidFill>
              </a:rPr>
              <a:t>MCSD Windows Store apps para C#</a:t>
            </a:r>
          </a:p>
          <a:p>
            <a:r>
              <a:rPr lang="pt-BR" sz="1800" dirty="0">
                <a:solidFill>
                  <a:srgbClr val="DCADE9"/>
                </a:solidFill>
              </a:rPr>
              <a:t>alberto@ilitia.com</a:t>
            </a:r>
          </a:p>
          <a:p>
            <a:endParaRPr lang="pt-BR" sz="1800" dirty="0">
              <a:solidFill>
                <a:srgbClr val="DCADE9"/>
              </a:solidFill>
            </a:endParaRPr>
          </a:p>
          <a:p>
            <a:r>
              <a:rPr lang="pt-BR" sz="1800" dirty="0">
                <a:solidFill>
                  <a:srgbClr val="DCADE9"/>
                </a:solidFill>
              </a:rPr>
              <a:t>Jon Burguera</a:t>
            </a:r>
          </a:p>
          <a:p>
            <a:r>
              <a:rPr lang="pt-BR" sz="1800" dirty="0">
                <a:solidFill>
                  <a:srgbClr val="DCADE9"/>
                </a:solidFill>
              </a:rPr>
              <a:t>UX manager</a:t>
            </a:r>
          </a:p>
          <a:p>
            <a:r>
              <a:rPr lang="pt-BR" sz="1800" dirty="0">
                <a:solidFill>
                  <a:srgbClr val="DCADE9"/>
                </a:solidFill>
              </a:rPr>
              <a:t>jon@ilitia.com</a:t>
            </a:r>
          </a:p>
          <a:p>
            <a:endParaRPr lang="es-ES_tradnl" sz="1800" dirty="0">
              <a:solidFill>
                <a:srgbClr val="DCADE9"/>
              </a:solidFill>
            </a:endParaRPr>
          </a:p>
        </p:txBody>
      </p:sp>
    </p:spTree>
    <p:extLst>
      <p:ext uri="{BB962C8B-B14F-4D97-AF65-F5344CB8AC3E}">
        <p14:creationId xmlns:p14="http://schemas.microsoft.com/office/powerpoint/2010/main" val="3189369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0582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82201" y="1222349"/>
            <a:ext cx="8374910" cy="1046440"/>
          </a:xfrm>
        </p:spPr>
        <p:txBody>
          <a:bodyPr/>
          <a:lstStyle/>
          <a:p>
            <a:r>
              <a:rPr lang="es-ES_tradnl" sz="2800" dirty="0"/>
              <a:t>MCSD en aplicaciones de Windows Store para C#</a:t>
            </a:r>
          </a:p>
          <a:p>
            <a:r>
              <a:rPr lang="es-ES_tradnl" sz="2800" dirty="0"/>
              <a:t>Desarrollador  y maquetador experto en Windows 10.</a:t>
            </a:r>
          </a:p>
        </p:txBody>
      </p:sp>
      <p:sp>
        <p:nvSpPr>
          <p:cNvPr id="5" name="Text Placeholder 4"/>
          <p:cNvSpPr>
            <a:spLocks noGrp="1"/>
          </p:cNvSpPr>
          <p:nvPr>
            <p:ph type="body" sz="quarter" idx="22"/>
          </p:nvPr>
        </p:nvSpPr>
        <p:spPr>
          <a:xfrm>
            <a:off x="3782201" y="4130622"/>
            <a:ext cx="8374910" cy="1520416"/>
          </a:xfrm>
        </p:spPr>
        <p:txBody>
          <a:bodyPr/>
          <a:lstStyle/>
          <a:p>
            <a:r>
              <a:rPr lang="es-ES_tradnl" sz="2800" dirty="0"/>
              <a:t>Responsable de UX de </a:t>
            </a:r>
            <a:r>
              <a:rPr lang="es-ES_tradnl" sz="2800" dirty="0" err="1"/>
              <a:t>ilitia</a:t>
            </a:r>
            <a:r>
              <a:rPr lang="es-ES_tradnl" sz="2800" dirty="0"/>
              <a:t> Technologies.</a:t>
            </a:r>
          </a:p>
          <a:p>
            <a:r>
              <a:rPr lang="es-ES_tradnl" sz="2800" dirty="0"/>
              <a:t>Profesor de diseño de interfaces en la U-</a:t>
            </a:r>
            <a:r>
              <a:rPr lang="es-ES_tradnl" sz="2800" dirty="0" err="1"/>
              <a:t>tad</a:t>
            </a:r>
            <a:r>
              <a:rPr lang="es-ES_tradnl" sz="2800" dirty="0"/>
              <a:t>.</a:t>
            </a:r>
          </a:p>
          <a:p>
            <a:r>
              <a:rPr lang="es-ES_tradnl" sz="2800" dirty="0"/>
              <a:t>Doctor en Comunicación Audiovisual.</a:t>
            </a:r>
          </a:p>
        </p:txBody>
      </p:sp>
      <p:sp>
        <p:nvSpPr>
          <p:cNvPr id="6" name="Text Placeholder 5"/>
          <p:cNvSpPr>
            <a:spLocks noGrp="1"/>
          </p:cNvSpPr>
          <p:nvPr>
            <p:ph type="body" sz="quarter" idx="23"/>
          </p:nvPr>
        </p:nvSpPr>
        <p:spPr/>
        <p:txBody>
          <a:bodyPr/>
          <a:lstStyle/>
          <a:p>
            <a:r>
              <a:rPr lang="es-ES" dirty="0"/>
              <a:t>Jon Burguera</a:t>
            </a:r>
          </a:p>
        </p:txBody>
      </p:sp>
      <p:sp>
        <p:nvSpPr>
          <p:cNvPr id="7" name="Text Placeholder 6"/>
          <p:cNvSpPr>
            <a:spLocks noGrp="1"/>
          </p:cNvSpPr>
          <p:nvPr>
            <p:ph type="body" sz="quarter" idx="24"/>
          </p:nvPr>
        </p:nvSpPr>
        <p:spPr/>
        <p:txBody>
          <a:bodyPr/>
          <a:lstStyle/>
          <a:p>
            <a:r>
              <a:rPr lang="es-ES" dirty="0"/>
              <a:t>Alberto Guerra</a:t>
            </a:r>
          </a:p>
        </p:txBody>
      </p:sp>
      <p:pic>
        <p:nvPicPr>
          <p:cNvPr id="8" name="Marcador de posición de imagen 7"/>
          <p:cNvPicPr>
            <a:picLocks noGrp="1" noChangeAspect="1"/>
          </p:cNvPicPr>
          <p:nvPr>
            <p:ph type="pic" sz="quarter" idx="19"/>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a:xfrm>
            <a:off x="655637" y="367267"/>
            <a:ext cx="2743200" cy="2743200"/>
          </a:xfrm>
        </p:spPr>
      </p:pic>
      <p:pic>
        <p:nvPicPr>
          <p:cNvPr id="9" name="Marcador de posición de imagen 8"/>
          <p:cNvPicPr>
            <a:picLocks noGrp="1" noChangeAspect="1"/>
          </p:cNvPicPr>
          <p:nvPr>
            <p:ph type="pic" sz="quarter" idx="20"/>
          </p:nvPr>
        </p:nvPicPr>
        <p:blipFill>
          <a:blip r:embed="rId5">
            <a:extLst>
              <a:ext uri="{28A0092B-C50C-407E-A947-70E740481C1C}">
                <a14:useLocalDpi xmlns:a14="http://schemas.microsoft.com/office/drawing/2010/main" val="0"/>
              </a:ext>
            </a:extLst>
          </a:blip>
          <a:srcRect/>
          <a:stretch>
            <a:fillRect/>
          </a:stretch>
        </p:blipFill>
        <p:spPr>
          <a:xfrm>
            <a:off x="655637" y="3230912"/>
            <a:ext cx="2743200" cy="2743200"/>
          </a:xfrm>
        </p:spPr>
      </p:pic>
    </p:spTree>
    <p:extLst>
      <p:ext uri="{BB962C8B-B14F-4D97-AF65-F5344CB8AC3E}">
        <p14:creationId xmlns:p14="http://schemas.microsoft.com/office/powerpoint/2010/main" val="40197135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93837" y="1973262"/>
            <a:ext cx="11887200" cy="2769989"/>
          </a:xfrm>
        </p:spPr>
        <p:txBody>
          <a:bodyPr/>
          <a:lstStyle/>
          <a:p>
            <a:pPr lvl="0"/>
            <a:r>
              <a:rPr lang="en-US" dirty="0"/>
              <a:t>Continuum UX: </a:t>
            </a:r>
            <a:r>
              <a:rPr lang="en-US" sz="3200" i="1" dirty="0"/>
              <a:t>is not how you arrange things on a page… </a:t>
            </a:r>
            <a:endParaRPr lang="en-US" dirty="0"/>
          </a:p>
          <a:p>
            <a:pPr lvl="0"/>
            <a:endParaRPr lang="en-US" dirty="0"/>
          </a:p>
          <a:p>
            <a:pPr lvl="0"/>
            <a:r>
              <a:rPr lang="en-US" dirty="0"/>
              <a:t>Code</a:t>
            </a:r>
          </a:p>
          <a:p>
            <a:endParaRPr lang="es-ES" dirty="0"/>
          </a:p>
        </p:txBody>
      </p:sp>
      <p:sp>
        <p:nvSpPr>
          <p:cNvPr id="3" name="Title 2"/>
          <p:cNvSpPr>
            <a:spLocks noGrp="1"/>
          </p:cNvSpPr>
          <p:nvPr>
            <p:ph type="title"/>
          </p:nvPr>
        </p:nvSpPr>
        <p:spPr/>
        <p:txBody>
          <a:bodyPr/>
          <a:lstStyle/>
          <a:p>
            <a:r>
              <a:rPr lang="es-ES" dirty="0"/>
              <a:t>Agenda</a:t>
            </a:r>
          </a:p>
        </p:txBody>
      </p:sp>
    </p:spTree>
    <p:extLst>
      <p:ext uri="{BB962C8B-B14F-4D97-AF65-F5344CB8AC3E}">
        <p14:creationId xmlns:p14="http://schemas.microsoft.com/office/powerpoint/2010/main" val="21108673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0"/>
            <a:ext cx="11887200" cy="2092881"/>
          </a:xfrm>
        </p:spPr>
        <p:txBody>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s-ES" dirty="0" err="1"/>
              <a:t>Section</a:t>
            </a:r>
            <a:r>
              <a:rPr lang="es-ES" dirty="0"/>
              <a:t> </a:t>
            </a:r>
            <a:r>
              <a:rPr lang="es-ES" dirty="0" err="1"/>
              <a:t>name</a:t>
            </a:r>
            <a:endParaRPr lang="es-ES" dirty="0"/>
          </a:p>
        </p:txBody>
      </p:sp>
      <p:pic>
        <p:nvPicPr>
          <p:cNvPr id="1026" name="Picture 2" descr="https://snetts.com/wp-content/uploads/2015/07/Web-Design-is-Dead-We-Build-Experienc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991"/>
            <a:ext cx="12444226" cy="699452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655637" y="3065319"/>
            <a:ext cx="9962407" cy="1043363"/>
          </a:xfrm>
          <a:prstGeom prst="rect">
            <a:avLst/>
          </a:prstGeom>
          <a:solidFill>
            <a:srgbClr val="67217A"/>
          </a:solidFill>
        </p:spPr>
        <p:txBody>
          <a:bodyPr wrap="none" lIns="182880" tIns="146304" rIns="182880" bIns="146304" rtlCol="0">
            <a:spAutoFit/>
          </a:bodyPr>
          <a:lstStyle/>
          <a:p>
            <a:pPr>
              <a:lnSpc>
                <a:spcPct val="90000"/>
              </a:lnSpc>
              <a:spcAft>
                <a:spcPts val="600"/>
              </a:spcAft>
            </a:pPr>
            <a:r>
              <a:rPr lang="es-ES" sz="5400" dirty="0">
                <a:solidFill>
                  <a:schemeClr val="bg1"/>
                </a:solidFill>
                <a:effectLst>
                  <a:outerShdw blurRad="38100" dist="38100" dir="2700000" algn="tl">
                    <a:srgbClr val="000000">
                      <a:alpha val="43137"/>
                    </a:srgbClr>
                  </a:outerShdw>
                </a:effectLst>
                <a:latin typeface="+mj-lt"/>
              </a:rPr>
              <a:t>Continuum Ux </a:t>
            </a:r>
            <a:r>
              <a:rPr lang="es-ES_tradnl" sz="5400" dirty="0">
                <a:solidFill>
                  <a:schemeClr val="bg1"/>
                </a:solidFill>
                <a:effectLst>
                  <a:outerShdw blurRad="38100" dist="38100" dir="2700000" algn="tl">
                    <a:srgbClr val="000000">
                      <a:alpha val="43137"/>
                    </a:srgbClr>
                  </a:outerShdw>
                </a:effectLst>
                <a:latin typeface="+mj-lt"/>
              </a:rPr>
              <a:t>≠ Interface </a:t>
            </a:r>
            <a:r>
              <a:rPr lang="es-ES_tradnl" sz="5400" dirty="0" err="1">
                <a:solidFill>
                  <a:schemeClr val="bg1"/>
                </a:solidFill>
                <a:effectLst>
                  <a:outerShdw blurRad="38100" dist="38100" dir="2700000" algn="tl">
                    <a:srgbClr val="000000">
                      <a:alpha val="43137"/>
                    </a:srgbClr>
                  </a:outerShdw>
                </a:effectLst>
                <a:latin typeface="+mj-lt"/>
              </a:rPr>
              <a:t>design</a:t>
            </a:r>
            <a:endParaRPr lang="es-ES_tradnl" sz="5400" dirty="0">
              <a:solidFill>
                <a:schemeClr val="bg1"/>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138302117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4837" y="1439862"/>
            <a:ext cx="7162735" cy="1837298"/>
          </a:xfrm>
        </p:spPr>
        <p:txBody>
          <a:bodyPr/>
          <a:lstStyle/>
          <a:p>
            <a:r>
              <a:rPr lang="en-US" i="1" dirty="0"/>
              <a:t>is not how you arrange things on a page… </a:t>
            </a:r>
            <a:br>
              <a:rPr lang="en-US" i="1" dirty="0"/>
            </a:br>
            <a:br>
              <a:rPr lang="en-US" i="1" dirty="0"/>
            </a:br>
            <a:r>
              <a:rPr lang="en-US" sz="8000" i="1" dirty="0"/>
              <a:t>it’s the content!!!</a:t>
            </a:r>
            <a:endParaRPr lang="es-ES" sz="8000" i="1" dirty="0"/>
          </a:p>
        </p:txBody>
      </p:sp>
      <p:sp>
        <p:nvSpPr>
          <p:cNvPr id="4" name="CuadroTexto 3"/>
          <p:cNvSpPr txBox="1"/>
          <p:nvPr/>
        </p:nvSpPr>
        <p:spPr>
          <a:xfrm>
            <a:off x="731837" y="6088062"/>
            <a:ext cx="5740098" cy="544765"/>
          </a:xfrm>
          <a:prstGeom prst="rect">
            <a:avLst/>
          </a:prstGeom>
          <a:noFill/>
        </p:spPr>
        <p:txBody>
          <a:bodyPr wrap="none" lIns="182880" tIns="146304" rIns="182880" bIns="146304" rtlCol="0">
            <a:spAutoFit/>
          </a:bodyPr>
          <a:lstStyle/>
          <a:p>
            <a:pPr>
              <a:lnSpc>
                <a:spcPct val="90000"/>
              </a:lnSpc>
              <a:spcAft>
                <a:spcPts val="600"/>
              </a:spcAft>
            </a:pPr>
            <a:r>
              <a:rPr lang="es-ES_tradnl" u="sng" dirty="0">
                <a:solidFill>
                  <a:schemeClr val="bg1"/>
                </a:solidFill>
              </a:rPr>
              <a:t>https://uxmag.com/articles/why-web-design-is-dead</a:t>
            </a:r>
          </a:p>
        </p:txBody>
      </p:sp>
    </p:spTree>
    <p:extLst>
      <p:ext uri="{BB962C8B-B14F-4D97-AF65-F5344CB8AC3E}">
        <p14:creationId xmlns:p14="http://schemas.microsoft.com/office/powerpoint/2010/main" val="1373531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4837" y="1439862"/>
            <a:ext cx="7162735" cy="1837298"/>
          </a:xfrm>
        </p:spPr>
        <p:txBody>
          <a:bodyPr/>
          <a:lstStyle/>
          <a:p>
            <a:r>
              <a:rPr lang="en-US" i="1" dirty="0"/>
              <a:t>is not how you arrange things on a page… </a:t>
            </a:r>
            <a:br>
              <a:rPr lang="en-US" i="1" dirty="0"/>
            </a:br>
            <a:br>
              <a:rPr lang="en-US" i="1" dirty="0"/>
            </a:br>
            <a:r>
              <a:rPr lang="en-US" sz="8000" i="1" dirty="0"/>
              <a:t>it’s the content!!!</a:t>
            </a:r>
            <a:endParaRPr lang="es-ES" sz="8000" i="1" dirty="0"/>
          </a:p>
        </p:txBody>
      </p:sp>
      <p:sp>
        <p:nvSpPr>
          <p:cNvPr id="4" name="CuadroTexto 3"/>
          <p:cNvSpPr txBox="1"/>
          <p:nvPr/>
        </p:nvSpPr>
        <p:spPr>
          <a:xfrm>
            <a:off x="731837" y="6088062"/>
            <a:ext cx="5740098" cy="544765"/>
          </a:xfrm>
          <a:prstGeom prst="rect">
            <a:avLst/>
          </a:prstGeom>
          <a:noFill/>
        </p:spPr>
        <p:txBody>
          <a:bodyPr wrap="none" lIns="182880" tIns="146304" rIns="182880" bIns="146304" rtlCol="0">
            <a:spAutoFit/>
          </a:bodyPr>
          <a:lstStyle/>
          <a:p>
            <a:pPr>
              <a:lnSpc>
                <a:spcPct val="90000"/>
              </a:lnSpc>
              <a:spcAft>
                <a:spcPts val="600"/>
              </a:spcAft>
            </a:pPr>
            <a:r>
              <a:rPr lang="es-ES_tradnl" u="sng" dirty="0">
                <a:solidFill>
                  <a:schemeClr val="bg1"/>
                </a:solidFill>
              </a:rPr>
              <a:t>https://uxmag.com/articles/why-web-design-is-dead</a:t>
            </a:r>
          </a:p>
        </p:txBody>
      </p:sp>
      <p:pic>
        <p:nvPicPr>
          <p:cNvPr id="3" name="Imagen 2"/>
          <p:cNvPicPr>
            <a:picLocks noChangeAspect="1"/>
          </p:cNvPicPr>
          <p:nvPr/>
        </p:nvPicPr>
        <p:blipFill>
          <a:blip r:embed="rId3"/>
          <a:stretch>
            <a:fillRect/>
          </a:stretch>
        </p:blipFill>
        <p:spPr>
          <a:xfrm>
            <a:off x="-1" y="-1"/>
            <a:ext cx="12436475" cy="8288959"/>
          </a:xfrm>
          <a:prstGeom prst="rect">
            <a:avLst/>
          </a:prstGeom>
        </p:spPr>
      </p:pic>
      <p:sp>
        <p:nvSpPr>
          <p:cNvPr id="5" name="CuadroTexto 4"/>
          <p:cNvSpPr txBox="1"/>
          <p:nvPr/>
        </p:nvSpPr>
        <p:spPr>
          <a:xfrm>
            <a:off x="9840122" y="6632827"/>
            <a:ext cx="2596352" cy="461665"/>
          </a:xfrm>
          <a:prstGeom prst="rect">
            <a:avLst/>
          </a:prstGeom>
          <a:noFill/>
        </p:spPr>
        <p:txBody>
          <a:bodyPr wrap="none" lIns="182880" tIns="146304" rIns="182880" bIns="146304" rtlCol="0">
            <a:spAutoFit/>
          </a:bodyPr>
          <a:lstStyle/>
          <a:p>
            <a:pPr>
              <a:lnSpc>
                <a:spcPct val="90000"/>
              </a:lnSpc>
              <a:spcAft>
                <a:spcPts val="600"/>
              </a:spcAft>
            </a:pPr>
            <a:r>
              <a:rPr lang="es-ES_tradnl" sz="1200" dirty="0">
                <a:solidFill>
                  <a:schemeClr val="bg1">
                    <a:lumMod val="65000"/>
                  </a:schemeClr>
                </a:solidFill>
              </a:rPr>
              <a:t>www.flickr.com/photos/skewgee/</a:t>
            </a:r>
          </a:p>
        </p:txBody>
      </p:sp>
    </p:spTree>
    <p:extLst>
      <p:ext uri="{BB962C8B-B14F-4D97-AF65-F5344CB8AC3E}">
        <p14:creationId xmlns:p14="http://schemas.microsoft.com/office/powerpoint/2010/main" val="568410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4837" y="1439862"/>
            <a:ext cx="7162735" cy="1837298"/>
          </a:xfrm>
        </p:spPr>
        <p:txBody>
          <a:bodyPr/>
          <a:lstStyle/>
          <a:p>
            <a:r>
              <a:rPr lang="en-US" i="1" dirty="0"/>
              <a:t>is not how you arrange things on a page… </a:t>
            </a:r>
            <a:br>
              <a:rPr lang="en-US" i="1" dirty="0"/>
            </a:br>
            <a:br>
              <a:rPr lang="en-US" i="1" dirty="0"/>
            </a:br>
            <a:r>
              <a:rPr lang="en-US" sz="8000" i="1" dirty="0"/>
              <a:t>it’s the content!!!</a:t>
            </a:r>
            <a:endParaRPr lang="es-ES" sz="8000" i="1" dirty="0"/>
          </a:p>
        </p:txBody>
      </p:sp>
      <p:sp>
        <p:nvSpPr>
          <p:cNvPr id="4" name="CuadroTexto 3"/>
          <p:cNvSpPr txBox="1"/>
          <p:nvPr/>
        </p:nvSpPr>
        <p:spPr>
          <a:xfrm>
            <a:off x="731837" y="6088062"/>
            <a:ext cx="5740098" cy="544765"/>
          </a:xfrm>
          <a:prstGeom prst="rect">
            <a:avLst/>
          </a:prstGeom>
          <a:noFill/>
        </p:spPr>
        <p:txBody>
          <a:bodyPr wrap="none" lIns="182880" tIns="146304" rIns="182880" bIns="146304" rtlCol="0">
            <a:spAutoFit/>
          </a:bodyPr>
          <a:lstStyle/>
          <a:p>
            <a:pPr>
              <a:lnSpc>
                <a:spcPct val="90000"/>
              </a:lnSpc>
              <a:spcAft>
                <a:spcPts val="600"/>
              </a:spcAft>
            </a:pPr>
            <a:r>
              <a:rPr lang="es-ES_tradnl" u="sng" dirty="0">
                <a:solidFill>
                  <a:schemeClr val="bg1"/>
                </a:solidFill>
              </a:rPr>
              <a:t>https://uxmag.com/articles/why-web-design-is-dead</a:t>
            </a:r>
          </a:p>
        </p:txBody>
      </p:sp>
      <p:sp>
        <p:nvSpPr>
          <p:cNvPr id="5" name="CuadroTexto 4"/>
          <p:cNvSpPr txBox="1"/>
          <p:nvPr/>
        </p:nvSpPr>
        <p:spPr>
          <a:xfrm>
            <a:off x="9840122" y="6632827"/>
            <a:ext cx="2596352" cy="461665"/>
          </a:xfrm>
          <a:prstGeom prst="rect">
            <a:avLst/>
          </a:prstGeom>
          <a:noFill/>
        </p:spPr>
        <p:txBody>
          <a:bodyPr wrap="none" lIns="182880" tIns="146304" rIns="182880" bIns="146304" rtlCol="0">
            <a:spAutoFit/>
          </a:bodyPr>
          <a:lstStyle/>
          <a:p>
            <a:pPr>
              <a:lnSpc>
                <a:spcPct val="90000"/>
              </a:lnSpc>
              <a:spcAft>
                <a:spcPts val="600"/>
              </a:spcAft>
            </a:pPr>
            <a:r>
              <a:rPr lang="es-ES_tradnl" sz="1200" dirty="0">
                <a:solidFill>
                  <a:schemeClr val="bg1"/>
                </a:solidFill>
              </a:rPr>
              <a:t>www.flickr.com/photos/skewgee/</a:t>
            </a:r>
          </a:p>
        </p:txBody>
      </p:sp>
      <p:pic>
        <p:nvPicPr>
          <p:cNvPr id="1026" name="Picture 2" descr="https://cms-images.idgesg.net/images/article/2014/05/surfacepro3_9-100269433-ori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1246"/>
            <a:ext cx="12436475" cy="8288911"/>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10714037" y="1222879"/>
            <a:ext cx="1520288" cy="433965"/>
          </a:xfrm>
          <a:prstGeom prst="rect">
            <a:avLst/>
          </a:prstGeom>
          <a:noFill/>
        </p:spPr>
        <p:txBody>
          <a:bodyPr wrap="none" lIns="182880" tIns="146304" rIns="182880" bIns="146304" rtlCol="0">
            <a:spAutoFit/>
          </a:bodyPr>
          <a:lstStyle/>
          <a:p>
            <a:pPr>
              <a:lnSpc>
                <a:spcPct val="90000"/>
              </a:lnSpc>
              <a:spcAft>
                <a:spcPts val="600"/>
              </a:spcAft>
            </a:pPr>
            <a:r>
              <a:rPr lang="es-ES_tradnl" sz="1000" cap="all" dirty="0">
                <a:solidFill>
                  <a:schemeClr val="bg1">
                    <a:lumMod val="50000"/>
                  </a:schemeClr>
                </a:solidFill>
              </a:rPr>
              <a:t>MICHAEL HOMNICK</a:t>
            </a:r>
            <a:endParaRPr lang="es-ES_tradnl" sz="1100" dirty="0">
              <a:solidFill>
                <a:schemeClr val="bg1">
                  <a:lumMod val="50000"/>
                </a:schemeClr>
              </a:solidFill>
            </a:endParaRPr>
          </a:p>
        </p:txBody>
      </p:sp>
    </p:spTree>
    <p:extLst>
      <p:ext uri="{BB962C8B-B14F-4D97-AF65-F5344CB8AC3E}">
        <p14:creationId xmlns:p14="http://schemas.microsoft.com/office/powerpoint/2010/main" val="1946996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ontrol xmlns="http://schemas.microsoft.com/VisualStudio/2011/storyboarding/control">
  <Id Name="efe5a390-2970-49e9-af59-9713de369ad9" Revision="1" Stencil="System.MyShapes" StencilVersion="1.0"/>
</Control>
</file>

<file path=customXml/item2.xml><?xml version="1.0" encoding="utf-8"?>
<Control xmlns="http://schemas.microsoft.com/VisualStudio/2011/storyboarding/control">
  <Id Name="0c464bd3-4351-47b4-a767-612e11f78396" Revision="1" Stencil="System.MyShapes" StencilVersion="1.0"/>
</Control>
</file>

<file path=customXml/item3.xml><?xml version="1.0" encoding="utf-8"?>
<Control xmlns="http://schemas.microsoft.com/VisualStudio/2011/storyboarding/control">
  <Id Name="efe5a390-2970-49e9-af59-9713de369ad9" Revision="1" Stencil="System.MyShapes" StencilVersion="1.0"/>
</Control>
</file>

<file path=customXml/item4.xml><?xml version="1.0" encoding="utf-8"?>
<ct:contentTypeSchema xmlns:ct="http://schemas.microsoft.com/office/2006/metadata/contentType" xmlns:ma="http://schemas.microsoft.com/office/2006/metadata/properties/metaAttributes" ct:_="" ma:_="" ma:contentTypeName="Document" ma:contentTypeID="0x0101000A655A170DB5584FB5BF1EFD28586C3A" ma:contentTypeVersion="3" ma:contentTypeDescription="Create a new document." ma:contentTypeScope="" ma:versionID="ac9eeb9d9b9ba19d34f79db8b3e24ee8">
  <xsd:schema xmlns:xsd="http://www.w3.org/2001/XMLSchema" xmlns:xs="http://www.w3.org/2001/XMLSchema" xmlns:p="http://schemas.microsoft.com/office/2006/metadata/properties" xmlns:ns2="2b2dfeed-2da1-4ef4-b600-f5543001ef98" xmlns:ns3="ed015050-a57a-4d39-9cd8-b09b64473eb7" targetNamespace="http://schemas.microsoft.com/office/2006/metadata/properties" ma:root="true" ma:fieldsID="201ee68f6898ad23f8753cba542e5bc7" ns2:_="" ns3:_="">
    <xsd:import namespace="2b2dfeed-2da1-4ef4-b600-f5543001ef98"/>
    <xsd:import namespace="ed015050-a57a-4d39-9cd8-b09b64473eb7"/>
    <xsd:element name="properties">
      <xsd:complexType>
        <xsd:sequence>
          <xsd:element name="documentManagement">
            <xsd:complexType>
              <xsd:all>
                <xsd:element ref="ns2:SharedWithUsers" minOccurs="0"/>
                <xsd:element ref="ns2:SharedWithDetails" minOccurs="0"/>
                <xsd:element ref="ns3:_ShortcutUr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d015050-a57a-4d39-9cd8-b09b64473eb7" elementFormDefault="qualified">
    <xsd:import namespace="http://schemas.microsoft.com/office/2006/documentManagement/types"/>
    <xsd:import namespace="http://schemas.microsoft.com/office/infopath/2007/PartnerControls"/>
    <xsd:element name="_ShortcutUrl" ma:index="10"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SharedWithUsers xmlns="2b2dfeed-2da1-4ef4-b600-f5543001ef98">
      <UserInfo>
        <DisplayName/>
        <AccountId xsi:nil="true"/>
        <AccountType/>
      </UserInfo>
    </SharedWithUsers>
    <_ShortcutUrl xmlns="ed015050-a57a-4d39-9cd8-b09b64473eb7">
      <Url xsi:nil="true"/>
      <Description xsi:nil="true"/>
    </_ShortcutUrl>
  </documentManagement>
</p:properties>
</file>

<file path=customXml/item6.xml><?xml version="1.0" encoding="utf-8"?>
<Control xmlns="http://schemas.microsoft.com/VisualStudio/2011/storyboarding/control">
  <Id Name="0c464bd3-4351-47b4-a767-612e11f78396" Revision="1" Stencil="System.MyShapes" StencilVersion="1.0"/>
</Control>
</file>

<file path=customXml/item7.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9F2354-96C1-4297-859C-D88A853443FE}">
  <ds:schemaRefs>
    <ds:schemaRef ds:uri="http://schemas.microsoft.com/VisualStudio/2011/storyboarding/control"/>
  </ds:schemaRefs>
</ds:datastoreItem>
</file>

<file path=customXml/itemProps2.xml><?xml version="1.0" encoding="utf-8"?>
<ds:datastoreItem xmlns:ds="http://schemas.openxmlformats.org/officeDocument/2006/customXml" ds:itemID="{3C5C0623-BE67-45BB-AAF1-EEF567F2DE2C}">
  <ds:schemaRefs>
    <ds:schemaRef ds:uri="http://schemas.microsoft.com/VisualStudio/2011/storyboarding/control"/>
  </ds:schemaRefs>
</ds:datastoreItem>
</file>

<file path=customXml/itemProps3.xml><?xml version="1.0" encoding="utf-8"?>
<ds:datastoreItem xmlns:ds="http://schemas.openxmlformats.org/officeDocument/2006/customXml" ds:itemID="{677D6579-22AD-4A80-9B8A-923346340664}">
  <ds:schemaRefs>
    <ds:schemaRef ds:uri="http://schemas.microsoft.com/VisualStudio/2011/storyboarding/control"/>
  </ds:schemaRefs>
</ds:datastoreItem>
</file>

<file path=customXml/itemProps4.xml><?xml version="1.0" encoding="utf-8"?>
<ds:datastoreItem xmlns:ds="http://schemas.openxmlformats.org/officeDocument/2006/customXml" ds:itemID="{E2D80EEE-13AE-464A-A252-3E3C532E44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ed015050-a57a-4d39-9cd8-b09b64473e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F990F116-B58F-4255-B05B-DA3808E0E5C6}">
  <ds:schemaRefs>
    <ds:schemaRef ds:uri="http://purl.org/dc/dcmitype/"/>
    <ds:schemaRef ds:uri="ed015050-a57a-4d39-9cd8-b09b64473eb7"/>
    <ds:schemaRef ds:uri="http://schemas.microsoft.com/office/2006/documentManagement/types"/>
    <ds:schemaRef ds:uri="http://schemas.microsoft.com/office/2006/metadata/properties"/>
    <ds:schemaRef ds:uri="http://schemas.microsoft.com/office/infopath/2007/PartnerControls"/>
    <ds:schemaRef ds:uri="2b2dfeed-2da1-4ef4-b600-f5543001ef98"/>
    <ds:schemaRef ds:uri="http://purl.org/dc/terms/"/>
    <ds:schemaRef ds:uri="http://schemas.openxmlformats.org/package/2006/metadata/core-properties"/>
    <ds:schemaRef ds:uri="http://www.w3.org/XML/1998/namespace"/>
    <ds:schemaRef ds:uri="http://purl.org/dc/elements/1.1/"/>
  </ds:schemaRefs>
</ds:datastoreItem>
</file>

<file path=customXml/itemProps6.xml><?xml version="1.0" encoding="utf-8"?>
<ds:datastoreItem xmlns:ds="http://schemas.openxmlformats.org/officeDocument/2006/customXml" ds:itemID="{B95FEF4E-24D0-4743-AE3B-E1F9B3ACAA1D}">
  <ds:schemaRefs>
    <ds:schemaRef ds:uri="http://schemas.microsoft.com/VisualStudio/2011/storyboarding/control"/>
  </ds:schemaRefs>
</ds:datastoreItem>
</file>

<file path=customXml/itemProps7.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Build_2015_Template</Template>
  <TotalTime>1878</TotalTime>
  <Words>2054</Words>
  <Application>Microsoft Office PowerPoint</Application>
  <PresentationFormat>Personalizado</PresentationFormat>
  <Paragraphs>173</Paragraphs>
  <Slides>25</Slides>
  <Notes>13</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25</vt:i4>
      </vt:variant>
    </vt:vector>
  </HeadingPairs>
  <TitlesOfParts>
    <vt:vector size="36" baseType="lpstr">
      <vt:lpstr>Avenir LT Pro 45 Book</vt:lpstr>
      <vt:lpstr>Lato Regular</vt:lpstr>
      <vt:lpstr>ＭＳ Ｐゴシック</vt:lpstr>
      <vt:lpstr>Arial</vt:lpstr>
      <vt:lpstr>Calibri</vt:lpstr>
      <vt:lpstr>Consolas</vt:lpstr>
      <vt:lpstr>Segoe UI</vt:lpstr>
      <vt:lpstr>Segoe UI Light</vt:lpstr>
      <vt:lpstr>Segoe UI Semilight</vt:lpstr>
      <vt:lpstr>Wingdings</vt:lpstr>
      <vt:lpstr>5-30629_Build_Template_WHITE</vt:lpstr>
      <vt:lpstr>Presentación de PowerPoint</vt:lpstr>
      <vt:lpstr>Adaptando controles a Continuum</vt:lpstr>
      <vt:lpstr>Presentación de PowerPoint</vt:lpstr>
      <vt:lpstr>Presentación de PowerPoint</vt:lpstr>
      <vt:lpstr>Agenda</vt:lpstr>
      <vt:lpstr>Section name</vt:lpstr>
      <vt:lpstr>is not how you arrange things on a page…   it’s the content!!!</vt:lpstr>
      <vt:lpstr>is not how you arrange things on a page…   it’s the content!!!</vt:lpstr>
      <vt:lpstr>is not how you arrange things on a page…   it’s the content!!!</vt:lpstr>
      <vt:lpstr>Holistic UX  Designing Ubiquitous Multi-device Experiences</vt:lpstr>
      <vt:lpstr>Presentación de PowerPoint</vt:lpstr>
      <vt:lpstr>Presentación de PowerPoint</vt:lpstr>
      <vt:lpstr>Presentación de PowerPoint</vt:lpstr>
      <vt:lpstr>Presentación de PowerPoint</vt:lpstr>
      <vt:lpstr>Presentación de PowerPoint</vt:lpstr>
      <vt:lpstr>Code</vt:lpstr>
      <vt:lpstr>Implementar Continuum en nuestra UWP: </vt:lpstr>
      <vt:lpstr>¡Yo lo quiero!, ¿cómo lo activo? </vt:lpstr>
      <vt:lpstr>Tus controles de siempre: ya preparados</vt:lpstr>
      <vt:lpstr>Presentación de PowerPoint</vt:lpstr>
      <vt:lpstr>Nuevos controles preparados para UWP  - SplitView  - RelativePanel Usar visual state triggers:  - AdaptiveTrigger  - Custom triggers</vt:lpstr>
      <vt:lpstr>Detectar plataforma:  ResourceContext.GetForCurrentView().QualifierValues    - Desktop    - Mobile Detectar el contexto óptimo:  UIViewSettings.GetForCurrentView().UserInteractionMode    - Mouse    - Touch</vt:lpstr>
      <vt:lpstr>Code</vt:lpstr>
      <vt:lpstr>Presentación de PowerPoint</vt:lpstr>
      <vt:lpstr>Presentación de PowerPoint</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DotNet 2016</dc:subject>
  <dc:creator>Andrew Clinick</dc:creator>
  <cp:keywords>DotNet 2016</cp:keywords>
  <dc:description>Template: Mitchell Derrey, Silver Fox Productions
Formatting: 
Audience Type:</dc:description>
  <cp:lastModifiedBy>Jonescronico _</cp:lastModifiedBy>
  <cp:revision>116</cp:revision>
  <dcterms:created xsi:type="dcterms:W3CDTF">2015-04-07T19:39:07Z</dcterms:created>
  <dcterms:modified xsi:type="dcterms:W3CDTF">2016-02-15T08:32:49Z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0x0101000A655A170DB5584FB5BF1EFD28586C3A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y fmtid="{D5CDD505-2E9C-101B-9397-08002B2CF9AE}" pid="14" name="Tfs.IsStoryboard">
    <vt:bool>true</vt:bool>
  </property>
  <property fmtid="{D5CDD505-2E9C-101B-9397-08002B2CF9AE}" pid="15" name="_ShortcutUrl">
    <vt:lpwstr>, </vt:lpwstr>
  </property>
  <property fmtid="{D5CDD505-2E9C-101B-9397-08002B2CF9AE}" pid="16" name="Tfs.LastKnownPath">
    <vt:lpwstr>\\ilitia\dfs$\Empresa\UX\comercial\dotNet conference\ilitia Technologies - Adaptando controles a Continuum.pptx</vt:lpwstr>
  </property>
</Properties>
</file>